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4" r:id="rId2"/>
    <p:sldId id="374" r:id="rId3"/>
    <p:sldId id="376" r:id="rId4"/>
    <p:sldId id="362" r:id="rId5"/>
    <p:sldId id="375" r:id="rId6"/>
    <p:sldId id="369" r:id="rId7"/>
    <p:sldId id="372" r:id="rId8"/>
    <p:sldId id="366" r:id="rId9"/>
    <p:sldId id="373" r:id="rId10"/>
    <p:sldId id="259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B9B9B"/>
    <a:srgbClr val="78DF07"/>
    <a:srgbClr val="0070C0"/>
    <a:srgbClr val="909090"/>
    <a:srgbClr val="55F828"/>
    <a:srgbClr val="888888"/>
    <a:srgbClr val="8DF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8045" autoAdjust="0"/>
  </p:normalViewPr>
  <p:slideViewPr>
    <p:cSldViewPr snapToGrid="0">
      <p:cViewPr varScale="1">
        <p:scale>
          <a:sx n="104" d="100"/>
          <a:sy n="104" d="100"/>
        </p:scale>
        <p:origin x="103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64" y="1018"/>
    </p:cViewPr>
  </p:outlineViewPr>
  <p:notesTextViewPr>
    <p:cViewPr>
      <p:scale>
        <a:sx n="200" d="100"/>
        <a:sy n="2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14C6-D90E-49F9-B510-FE07AE4CD0BD}" type="datetimeFigureOut">
              <a:rPr lang="fr-FR" smtClean="0"/>
              <a:t>05/07/2019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DC19-E858-463E-ACE0-5DCD5831D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62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DC19-E858-463E-ACE0-5DCD5831DF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42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DC19-E858-463E-ACE0-5DCD5831DF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98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9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2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DC19-E858-463E-ACE0-5DCD5831DF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14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DC19-E858-463E-ACE0-5DCD5831DF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DC19-E858-463E-ACE0-5DCD5831DF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55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DC19-E858-463E-ACE0-5DCD5831DF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0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0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F909-214B-4C53-937A-104394D90DCC}" type="datetime1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5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0291-2685-471A-AB91-5E844EE314A0}" type="datetime1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6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61AC-0135-4C50-953F-1D799492D51D}" type="datetime1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2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F176-1747-4D3D-B997-59D07D1BE1B0}" type="datetime1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36-78DC-4309-91A2-99E0E339B1A7}" type="datetime1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66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F8AA-F597-49EF-B6EF-79D80AF6E276}" type="datetime1">
              <a:rPr lang="fr-FR" smtClean="0"/>
              <a:t>05/07/2019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0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9C27-7E31-4225-A8FD-EBF556CA99D3}" type="datetime1">
              <a:rPr lang="fr-FR" smtClean="0"/>
              <a:t>05/07/2019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73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9B0-FD03-4FC7-97F4-E7158A28B7B5}" type="datetime1">
              <a:rPr lang="fr-FR" smtClean="0"/>
              <a:t>05/07/2019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69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1E37-4AFA-40A8-9CAF-DAFDFC84A601}" type="datetime1">
              <a:rPr lang="fr-FR" smtClean="0"/>
              <a:t>05/07/2019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0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E502-3FB2-4348-8778-8A2331EC5C01}" type="datetime1">
              <a:rPr lang="fr-FR" smtClean="0"/>
              <a:t>05/07/2019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98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EA29-33F7-4865-9B22-1EDEA0DE65D3}" type="datetime1">
              <a:rPr lang="fr-FR" smtClean="0"/>
              <a:t>05/07/2019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Eaton. Tous droits réservés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66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80433-D91A-4FCD-8B96-268C82804137}" type="datetime1">
              <a:rPr lang="fr-FR" smtClean="0"/>
              <a:t>05/07/2019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Eaton. Tous droits réservés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C8AD-79AE-4414-BEDF-BE82DA156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78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7933"/>
            <a:ext cx="1584176" cy="576295"/>
          </a:xfrm>
          <a:prstGeom prst="rect">
            <a:avLst/>
          </a:prstGeom>
        </p:spPr>
      </p:pic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1</a:t>
            </a:fld>
            <a:endParaRPr lang="fr-FR"/>
          </a:p>
        </p:txBody>
      </p:sp>
      <p:sp>
        <p:nvSpPr>
          <p:cNvPr id="15" name="Espace réservé du pied de page 9"/>
          <p:cNvSpPr txBox="1">
            <a:spLocks/>
          </p:cNvSpPr>
          <p:nvPr/>
        </p:nvSpPr>
        <p:spPr>
          <a:xfrm>
            <a:off x="3788262" y="4724673"/>
            <a:ext cx="2117982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Eaton 2018  Tous droits réservés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3DB596-82C4-456F-930E-957E77131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3" b="15337"/>
          <a:stretch/>
        </p:blipFill>
        <p:spPr>
          <a:xfrm>
            <a:off x="892402" y="-2017"/>
            <a:ext cx="8251598" cy="3182609"/>
          </a:xfrm>
          <a:prstGeom prst="rect">
            <a:avLst/>
          </a:prstGeom>
        </p:spPr>
      </p:pic>
      <p:sp>
        <p:nvSpPr>
          <p:cNvPr id="17" name="Titre 2">
            <a:extLst>
              <a:ext uri="{FF2B5EF4-FFF2-40B4-BE49-F238E27FC236}">
                <a16:creationId xmlns:a16="http://schemas.microsoft.com/office/drawing/2014/main" id="{416967E8-9250-48F2-AEAA-D97512F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190531"/>
            <a:ext cx="3763848" cy="4320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400" b="0" kern="0" cap="none" dirty="0">
                <a:solidFill>
                  <a:srgbClr val="0067C6"/>
                </a:solidFill>
                <a:latin typeface="Arial"/>
              </a:rPr>
              <a:t>Eaton Protection Box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116F5AF-438F-4E43-A019-3C44142DB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086" y="3654184"/>
            <a:ext cx="5191205" cy="519848"/>
          </a:xfrm>
        </p:spPr>
        <p:txBody>
          <a:bodyPr>
            <a:noAutofit/>
          </a:bodyPr>
          <a:lstStyle/>
          <a:p>
            <a:r>
              <a:rPr lang="en-US" sz="1600" kern="0" dirty="0">
                <a:solidFill>
                  <a:srgbClr val="0067C6"/>
                </a:solidFill>
                <a:latin typeface="Arial"/>
              </a:rPr>
              <a:t>High-end surge protection for residential and professional critical equipment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FCE903-16E9-433A-9E3E-B8C1EFE49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60" y="3192374"/>
            <a:ext cx="2194959" cy="18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575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43199" y="3452813"/>
            <a:ext cx="3679371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292929"/>
                </a:solidFill>
                <a:latin typeface="Arial" pitchFamily="34" charset="0"/>
                <a:ea typeface="ヒラギノ角ゴ Pro W3" pitchFamily="-84" charset="-128"/>
              </a:defRPr>
            </a:lvl1pPr>
            <a:lvl2pPr>
              <a:defRPr sz="2400">
                <a:solidFill>
                  <a:srgbClr val="292929"/>
                </a:solidFill>
                <a:latin typeface="Arial" pitchFamily="34" charset="0"/>
                <a:ea typeface="ヒラギノ角ゴ Pro W3" pitchFamily="-84" charset="-128"/>
              </a:defRPr>
            </a:lvl2pPr>
            <a:lvl3pPr>
              <a:defRPr sz="2000">
                <a:solidFill>
                  <a:srgbClr val="292929"/>
                </a:solidFill>
                <a:latin typeface="Arial" pitchFamily="34" charset="0"/>
                <a:ea typeface="ヒラギノ角ゴ Pro W3" pitchFamily="-84" charset="-128"/>
              </a:defRPr>
            </a:lvl3pPr>
            <a:lvl4pPr>
              <a:defRPr sz="2000">
                <a:solidFill>
                  <a:srgbClr val="292929"/>
                </a:solidFill>
                <a:latin typeface="Arial" pitchFamily="34" charset="0"/>
                <a:ea typeface="ヒラギノ角ゴ Pro W3" pitchFamily="-84" charset="-128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  <a:ea typeface="ヒラギノ角ゴ Pro W3" pitchFamily="-84" charset="-128"/>
              </a:defRPr>
            </a:lvl5pPr>
            <a:lvl6pPr eaLnBrk="0" hangingPunct="0">
              <a:buFont typeface="Monotype Sorts" charset="0"/>
              <a:defRPr sz="2000">
                <a:solidFill>
                  <a:schemeClr val="bg1"/>
                </a:solidFill>
                <a:latin typeface="Arial" pitchFamily="34" charset="0"/>
                <a:ea typeface="ヒラギノ角ゴ Pro W3" pitchFamily="-84" charset="-128"/>
              </a:defRPr>
            </a:lvl6pPr>
            <a:lvl7pPr eaLnBrk="0" hangingPunct="0">
              <a:buFont typeface="Monotype Sorts" charset="0"/>
              <a:defRPr sz="2000">
                <a:solidFill>
                  <a:schemeClr val="bg1"/>
                </a:solidFill>
                <a:latin typeface="Arial" pitchFamily="34" charset="0"/>
                <a:ea typeface="ヒラギノ角ゴ Pro W3" pitchFamily="-84" charset="-128"/>
              </a:defRPr>
            </a:lvl7pPr>
            <a:lvl8pPr eaLnBrk="0" hangingPunct="0">
              <a:buFont typeface="Monotype Sorts" charset="0"/>
              <a:defRPr sz="2000">
                <a:solidFill>
                  <a:schemeClr val="bg1"/>
                </a:solidFill>
                <a:latin typeface="Arial" pitchFamily="34" charset="0"/>
                <a:ea typeface="ヒラギノ角ゴ Pro W3" pitchFamily="-84" charset="-128"/>
              </a:defRPr>
            </a:lvl8pPr>
            <a:lvl9pPr eaLnBrk="0" hangingPunct="0">
              <a:buFont typeface="Monotype Sorts" charset="0"/>
              <a:defRPr sz="2000">
                <a:solidFill>
                  <a:schemeClr val="bg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1900" dirty="0">
                <a:solidFill>
                  <a:schemeClr val="bg1">
                    <a:lumMod val="50000"/>
                  </a:schemeClr>
                </a:solidFill>
              </a:rPr>
              <a:t>Eaton.com/</a:t>
            </a:r>
            <a:r>
              <a:rPr lang="fr-FR" altLang="en-US" sz="1900" dirty="0" err="1">
                <a:solidFill>
                  <a:schemeClr val="bg1">
                    <a:lumMod val="50000"/>
                  </a:schemeClr>
                </a:solidFill>
              </a:rPr>
              <a:t>whatmatters</a:t>
            </a:r>
            <a:endParaRPr lang="fr-FR" altLang="en-US" sz="19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6" name="Picture 5" descr="Eaton – whit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40" y="1714500"/>
            <a:ext cx="4143894" cy="173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9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2</a:t>
            </a:fld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92" name="Espace réservé du pied de page 9"/>
          <p:cNvSpPr txBox="1">
            <a:spLocks/>
          </p:cNvSpPr>
          <p:nvPr/>
        </p:nvSpPr>
        <p:spPr>
          <a:xfrm>
            <a:off x="2987824" y="4869656"/>
            <a:ext cx="240601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Eaton corporation 2018. Tous droits réservés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Typical applications</a:t>
            </a:r>
            <a:endParaRPr lang="fr-FR" sz="2800" dirty="0">
              <a:solidFill>
                <a:srgbClr val="0070C0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22A6404-E44B-4B90-BAA9-57DC88903311}"/>
              </a:ext>
            </a:extLst>
          </p:cNvPr>
          <p:cNvGrpSpPr/>
          <p:nvPr/>
        </p:nvGrpSpPr>
        <p:grpSpPr>
          <a:xfrm>
            <a:off x="409574" y="942008"/>
            <a:ext cx="8408101" cy="3495233"/>
            <a:chOff x="457199" y="961058"/>
            <a:chExt cx="8408101" cy="34952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D986EB-80BF-4796-91E4-C95B22942EBC}"/>
                </a:ext>
              </a:extLst>
            </p:cNvPr>
            <p:cNvSpPr/>
            <p:nvPr/>
          </p:nvSpPr>
          <p:spPr bwMode="auto">
            <a:xfrm>
              <a:off x="457199" y="961058"/>
              <a:ext cx="8408101" cy="117864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sm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riangle rectangle 11">
              <a:extLst>
                <a:ext uri="{FF2B5EF4-FFF2-40B4-BE49-F238E27FC236}">
                  <a16:creationId xmlns:a16="http://schemas.microsoft.com/office/drawing/2014/main" id="{17B828AE-322D-49E4-B564-8DEE3AFC744E}"/>
                </a:ext>
              </a:extLst>
            </p:cNvPr>
            <p:cNvSpPr/>
            <p:nvPr/>
          </p:nvSpPr>
          <p:spPr bwMode="auto">
            <a:xfrm rot="8451784">
              <a:off x="1501696" y="2399371"/>
              <a:ext cx="377031" cy="304800"/>
            </a:xfrm>
            <a:prstGeom prst="rtTriangle">
              <a:avLst/>
            </a:prstGeom>
            <a:solidFill>
              <a:srgbClr val="0067C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solidFill>
                    <a:srgbClr val="3467CD"/>
                  </a:solidFill>
                </a:ln>
                <a:solidFill>
                  <a:srgbClr val="0067C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4B6CE27D-3CE8-4468-8A8D-312F2757B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484165"/>
              <a:ext cx="1836738" cy="197212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467C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noAutofit/>
            </a:bodyPr>
            <a:lstStyle>
              <a:lvl1pPr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Industrial</a:t>
              </a: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C8BD4FF6-CE20-44A2-A51F-36DEB540E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484947"/>
              <a:ext cx="1836738" cy="374834"/>
            </a:xfrm>
            <a:prstGeom prst="rect">
              <a:avLst/>
            </a:prstGeom>
            <a:solidFill>
              <a:srgbClr val="006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lvl1pPr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kern="0" dirty="0">
                  <a:solidFill>
                    <a:srgbClr val="FFFFFF"/>
                  </a:solidFill>
                </a:rPr>
                <a:t>Computers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id="{DFC69E4E-DEA4-4805-9494-422A0D9D7410}"/>
                </a:ext>
              </a:extLst>
            </p:cNvPr>
            <p:cNvSpPr/>
            <p:nvPr/>
          </p:nvSpPr>
          <p:spPr bwMode="auto">
            <a:xfrm rot="8451784">
              <a:off x="3598490" y="2399371"/>
              <a:ext cx="377031" cy="304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solidFill>
                    <a:srgbClr val="3467CD"/>
                  </a:solidFill>
                </a:ln>
                <a:solidFill>
                  <a:srgbClr val="0067C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0D187D2A-E736-41B4-8121-68FF11266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3254" y="2499743"/>
              <a:ext cx="1836738" cy="19565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467C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noAutofit/>
            </a:bodyPr>
            <a:lstStyle>
              <a:lvl1pPr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Indu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6A5A0E-4DD7-448C-8A38-2C5ED8F489FC}"/>
                </a:ext>
              </a:extLst>
            </p:cNvPr>
            <p:cNvSpPr/>
            <p:nvPr/>
          </p:nvSpPr>
          <p:spPr bwMode="auto">
            <a:xfrm>
              <a:off x="460375" y="966373"/>
              <a:ext cx="4341695" cy="1173329"/>
            </a:xfrm>
            <a:prstGeom prst="rect">
              <a:avLst/>
            </a:prstGeom>
            <a:solidFill>
              <a:srgbClr val="0067C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Arial" charset="0"/>
                </a:rPr>
                <a:t>High-end surge protection for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critical </a:t>
              </a:r>
              <a:r>
                <a:rPr lang="en-US" sz="2000" b="1" kern="0" dirty="0">
                  <a:solidFill>
                    <a:srgbClr val="FFFFFF"/>
                  </a:solidFill>
                  <a:latin typeface="Arial" charset="0"/>
                </a:rPr>
                <a:t>equipment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Triangle rectangle 17">
              <a:extLst>
                <a:ext uri="{FF2B5EF4-FFF2-40B4-BE49-F238E27FC236}">
                  <a16:creationId xmlns:a16="http://schemas.microsoft.com/office/drawing/2014/main" id="{A8DD491C-7799-4017-96E1-C2CBE8154F5E}"/>
                </a:ext>
              </a:extLst>
            </p:cNvPr>
            <p:cNvSpPr/>
            <p:nvPr/>
          </p:nvSpPr>
          <p:spPr bwMode="auto">
            <a:xfrm rot="8669195">
              <a:off x="7946984" y="2411994"/>
              <a:ext cx="382170" cy="206723"/>
            </a:xfrm>
            <a:prstGeom prst="rtTriangle">
              <a:avLst/>
            </a:prstGeom>
            <a:solidFill>
              <a:srgbClr val="0067C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solidFill>
                    <a:srgbClr val="3467CD"/>
                  </a:solidFill>
                </a:ln>
                <a:solidFill>
                  <a:srgbClr val="0067C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3047E6ED-6A4F-4463-8E34-6380F818F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731" y="2492222"/>
              <a:ext cx="1861774" cy="19640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467C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noAutofit/>
            </a:bodyPr>
            <a:lstStyle>
              <a:lvl1pPr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Industrial</a:t>
              </a: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3BF4265F-C878-46C4-A925-BF6FE0924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731" y="2484166"/>
              <a:ext cx="1861774" cy="375614"/>
            </a:xfrm>
            <a:prstGeom prst="rect">
              <a:avLst/>
            </a:prstGeom>
            <a:solidFill>
              <a:srgbClr val="006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lvl1pPr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500" b="1" kern="0" dirty="0" err="1">
                  <a:solidFill>
                    <a:srgbClr val="FFFFFF"/>
                  </a:solidFill>
                </a:rPr>
                <a:t>Multimedia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riangle rectangle 20">
              <a:extLst>
                <a:ext uri="{FF2B5EF4-FFF2-40B4-BE49-F238E27FC236}">
                  <a16:creationId xmlns:a16="http://schemas.microsoft.com/office/drawing/2014/main" id="{6F3CB970-417C-4DC5-A0BD-AD8A4FAF1418}"/>
                </a:ext>
              </a:extLst>
            </p:cNvPr>
            <p:cNvSpPr/>
            <p:nvPr/>
          </p:nvSpPr>
          <p:spPr bwMode="auto">
            <a:xfrm rot="8451784">
              <a:off x="5774103" y="2424414"/>
              <a:ext cx="377031" cy="304800"/>
            </a:xfrm>
            <a:prstGeom prst="rtTriangle">
              <a:avLst/>
            </a:prstGeom>
            <a:solidFill>
              <a:srgbClr val="0067C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solidFill>
                    <a:srgbClr val="3467CD"/>
                  </a:solidFill>
                </a:ln>
                <a:solidFill>
                  <a:srgbClr val="0067C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C142598E-5937-48DC-8809-3C613F415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532" y="2509208"/>
              <a:ext cx="1836738" cy="194708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467C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Industrial</a:t>
              </a: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1F7FA8DE-9D59-4697-A1FD-2D7277D7E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944" y="2484649"/>
              <a:ext cx="1836738" cy="372851"/>
            </a:xfrm>
            <a:prstGeom prst="rect">
              <a:avLst/>
            </a:prstGeom>
            <a:solidFill>
              <a:srgbClr val="006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>
              <a:lvl1pPr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NAS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35EA0766-943A-4931-BC3E-646CA63A7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9919" y="2484947"/>
              <a:ext cx="1836738" cy="374835"/>
            </a:xfrm>
            <a:prstGeom prst="rect">
              <a:avLst/>
            </a:prstGeom>
            <a:solidFill>
              <a:srgbClr val="0067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noAutofit/>
            </a:bodyPr>
            <a:lstStyle>
              <a:lvl1pPr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16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7620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kern="0" dirty="0">
                  <a:solidFill>
                    <a:srgbClr val="FFFFFF"/>
                  </a:solidFill>
                </a:rPr>
                <a:t>Internet gateways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CC114E9C-7304-4767-84F3-FB4A9BF148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b="7599"/>
          <a:stretch/>
        </p:blipFill>
        <p:spPr>
          <a:xfrm>
            <a:off x="6127751" y="991198"/>
            <a:ext cx="1560784" cy="1114197"/>
          </a:xfrm>
          <a:prstGeom prst="rect">
            <a:avLst/>
          </a:prstGeom>
        </p:spPr>
      </p:pic>
      <p:pic>
        <p:nvPicPr>
          <p:cNvPr id="4" name="Image 3" descr="Une image contenant équipement électronique&#10;&#10;Description générée avec un niveau de confiance très élevé">
            <a:extLst>
              <a:ext uri="{FF2B5EF4-FFF2-40B4-BE49-F238E27FC236}">
                <a16:creationId xmlns:a16="http://schemas.microsoft.com/office/drawing/2014/main" id="{33C8A2F6-5552-4911-AE7C-778A7DC0D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70" y="3240016"/>
            <a:ext cx="1190439" cy="782515"/>
          </a:xfrm>
          <a:prstGeom prst="rect">
            <a:avLst/>
          </a:prstGeom>
        </p:spPr>
      </p:pic>
      <p:pic>
        <p:nvPicPr>
          <p:cNvPr id="1030" name="Picture 6" descr="Serveur NAS QNAP NAS TS-228A - 1 Go">
            <a:extLst>
              <a:ext uri="{FF2B5EF4-FFF2-40B4-BE49-F238E27FC236}">
                <a16:creationId xmlns:a16="http://schemas.microsoft.com/office/drawing/2014/main" id="{48F7DDD2-3380-471E-A72C-B9C36A44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80" y="3173989"/>
            <a:ext cx="949927" cy="9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53EBFB66-86F7-437D-B964-862B1AC804B8}"/>
              </a:ext>
            </a:extLst>
          </p:cNvPr>
          <p:cNvGrpSpPr/>
          <p:nvPr/>
        </p:nvGrpSpPr>
        <p:grpSpPr>
          <a:xfrm>
            <a:off x="7141407" y="3238550"/>
            <a:ext cx="1551304" cy="782516"/>
            <a:chOff x="7236657" y="3333800"/>
            <a:chExt cx="1551304" cy="78251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0F54D440-661E-4BAC-8F1A-BD94D5956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6657" y="3333800"/>
              <a:ext cx="1551304" cy="78251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47753D-49F2-4176-A554-1F381976898C}"/>
                </a:ext>
              </a:extLst>
            </p:cNvPr>
            <p:cNvSpPr/>
            <p:nvPr/>
          </p:nvSpPr>
          <p:spPr>
            <a:xfrm>
              <a:off x="7591905" y="3364706"/>
              <a:ext cx="840101" cy="4714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2" name="Image 31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7455BC2C-F6DD-4337-8468-ED28703672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7" y="3011951"/>
            <a:ext cx="1074590" cy="13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4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3</a:t>
            </a:fld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92" name="Espace réservé du pied de page 9"/>
          <p:cNvSpPr txBox="1">
            <a:spLocks/>
          </p:cNvSpPr>
          <p:nvPr/>
        </p:nvSpPr>
        <p:spPr>
          <a:xfrm>
            <a:off x="2987824" y="4869656"/>
            <a:ext cx="240601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Eaton corporation 2018. Tous droits réservés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Value proposition</a:t>
            </a:r>
            <a:endParaRPr lang="fr-FR" sz="2800" dirty="0">
              <a:solidFill>
                <a:srgbClr val="0070C0"/>
              </a:solidFill>
            </a:endParaRPr>
          </a:p>
        </p:txBody>
      </p:sp>
      <p:graphicFrame>
        <p:nvGraphicFramePr>
          <p:cNvPr id="30" name="Group 94">
            <a:extLst>
              <a:ext uri="{FF2B5EF4-FFF2-40B4-BE49-F238E27FC236}">
                <a16:creationId xmlns:a16="http://schemas.microsoft.com/office/drawing/2014/main" id="{17B16B4F-FD50-43F4-85CE-67F014A57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56468"/>
              </p:ext>
            </p:extLst>
          </p:nvPr>
        </p:nvGraphicFramePr>
        <p:xfrm>
          <a:off x="403860" y="936096"/>
          <a:ext cx="8391377" cy="353572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55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Differentiation Points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Why It Matters?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High-end surge protection</a:t>
                      </a:r>
                    </a:p>
                    <a:p>
                      <a:pPr marL="228600" marR="0" lvl="1" indent="-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fr-F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Surge protection circuit complies </a:t>
                      </a:r>
                    </a:p>
                    <a:p>
                      <a:pPr marL="228600" marR="0" lvl="1" indent="-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fr-F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 </a:t>
                      </a: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IEC 61643-11 </a:t>
                      </a:r>
                      <a:r>
                        <a:rPr kumimoji="0" lang="fr-F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surge standard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lvl="1" indent="-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Insures user peace of mind as critical equipment are really protected against lightning thanks to our certified technology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Dual protection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Both</a:t>
                      </a: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power and xDSL </a:t>
                      </a: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line are </a:t>
                      </a:r>
                      <a:r>
                        <a:rPr kumimoji="0" lang="fr-FR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protected</a:t>
                      </a: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1" indent="-571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</a:rPr>
                        <a:t>Provides a full protection whatever the surge origin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Mobile charging capability</a:t>
                      </a:r>
                    </a:p>
                    <a:p>
                      <a:pPr marL="114300" marR="0" lvl="1" indent="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Integrates 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USB charging ports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1" indent="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" charset="0"/>
                        </a:rPr>
                        <a:t>All power sockets are available for critical user equipment. Mobile device charging is insured by the integrated USB ports.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AutoShape 2" descr="Résultats de recherche d'images pour « lightning shield »">
            <a:extLst>
              <a:ext uri="{FF2B5EF4-FFF2-40B4-BE49-F238E27FC236}">
                <a16:creationId xmlns:a16="http://schemas.microsoft.com/office/drawing/2014/main" id="{764CE823-C463-4D7F-BD41-AE3DA35BBE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8394" y="3843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828CA9B-24FA-4107-ABFB-7274BFA0C060}"/>
              </a:ext>
            </a:extLst>
          </p:cNvPr>
          <p:cNvGrpSpPr>
            <a:grpSpLocks noChangeAspect="1"/>
          </p:cNvGrpSpPr>
          <p:nvPr/>
        </p:nvGrpSpPr>
        <p:grpSpPr>
          <a:xfrm>
            <a:off x="4676209" y="1397183"/>
            <a:ext cx="752755" cy="881561"/>
            <a:chOff x="6139542" y="1854925"/>
            <a:chExt cx="1306287" cy="1529809"/>
          </a:xfrm>
        </p:grpSpPr>
        <p:pic>
          <p:nvPicPr>
            <p:cNvPr id="11" name="Image 10" descr="Une image contenant objet&#10;&#10;Description générée avec un niveau de confiance élevé">
              <a:extLst>
                <a:ext uri="{FF2B5EF4-FFF2-40B4-BE49-F238E27FC236}">
                  <a16:creationId xmlns:a16="http://schemas.microsoft.com/office/drawing/2014/main" id="{C2E131AB-47E7-4BE4-A5EC-8CB2A8F27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t="5914" r="10687"/>
            <a:stretch/>
          </p:blipFill>
          <p:spPr>
            <a:xfrm>
              <a:off x="6139542" y="1854925"/>
              <a:ext cx="1306287" cy="1529809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F9D7183-35BB-4E57-9E0C-98E7B0F2D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9" t="22065" r="24264" b="23822"/>
            <a:stretch/>
          </p:blipFill>
          <p:spPr>
            <a:xfrm>
              <a:off x="6331131" y="2081349"/>
              <a:ext cx="957944" cy="879565"/>
            </a:xfrm>
            <a:prstGeom prst="rect">
              <a:avLst/>
            </a:prstGeom>
          </p:spPr>
        </p:pic>
      </p:grpSp>
      <p:pic>
        <p:nvPicPr>
          <p:cNvPr id="16" name="Image 15" descr="Une image contenant briquet, intérieur&#10;&#10;Description générée avec un niveau de confiance élevé">
            <a:extLst>
              <a:ext uri="{FF2B5EF4-FFF2-40B4-BE49-F238E27FC236}">
                <a16:creationId xmlns:a16="http://schemas.microsoft.com/office/drawing/2014/main" id="{832F1663-89D6-43A7-8E7D-0D2945A7C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35" y="2482474"/>
            <a:ext cx="801042" cy="80104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5A3A0B0-722C-4FBC-BE68-595BB83116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2713704"/>
            <a:ext cx="443906" cy="4439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E2F6AEE-09EF-4A3C-9044-31E35DE17D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04" y="3468954"/>
            <a:ext cx="801043" cy="8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92" name="Espace réservé du pied de page 9"/>
          <p:cNvSpPr txBox="1">
            <a:spLocks/>
          </p:cNvSpPr>
          <p:nvPr/>
        </p:nvSpPr>
        <p:spPr>
          <a:xfrm>
            <a:off x="2987824" y="4869656"/>
            <a:ext cx="240601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Eaton corporation 2018. Tous droits réservés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Peace of mind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6EB0486-7C2A-440C-9CC3-49C6F62AA78F}"/>
              </a:ext>
            </a:extLst>
          </p:cNvPr>
          <p:cNvSpPr txBox="1">
            <a:spLocks/>
          </p:cNvSpPr>
          <p:nvPr/>
        </p:nvSpPr>
        <p:spPr bwMode="auto">
          <a:xfrm>
            <a:off x="457200" y="940266"/>
            <a:ext cx="8103108" cy="383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line protection </a:t>
            </a:r>
          </a:p>
          <a:p>
            <a:pPr>
              <a:defRPr/>
            </a:pPr>
            <a:r>
              <a:rPr lang="en-US" sz="1800" kern="0" dirty="0">
                <a:latin typeface="Arial"/>
              </a:rPr>
              <a:t>High-end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surge protection complying to IEC 61643-11 standard</a:t>
            </a:r>
          </a:p>
          <a:p>
            <a:pPr marL="0" indent="0">
              <a:buNone/>
              <a:defRPr/>
            </a:pPr>
            <a:r>
              <a:rPr lang="en-US" sz="2400" kern="0" dirty="0" err="1">
                <a:latin typeface="Arial"/>
              </a:rPr>
              <a:t>xDSL</a:t>
            </a:r>
            <a:r>
              <a:rPr lang="en-US" sz="2400" kern="0" dirty="0">
                <a:latin typeface="Arial"/>
              </a:rPr>
              <a:t> line protection</a:t>
            </a:r>
          </a:p>
          <a:p>
            <a:pPr>
              <a:defRPr/>
            </a:pPr>
            <a:r>
              <a:rPr lang="en-US" sz="1800" kern="0" dirty="0">
                <a:latin typeface="Arial"/>
              </a:rPr>
              <a:t>High-end surge protection complying to IEC 61643-21 standard</a:t>
            </a:r>
          </a:p>
          <a:p>
            <a:pPr marL="0" indent="0">
              <a:buNone/>
              <a:defRPr/>
            </a:pPr>
            <a:r>
              <a:rPr lang="en-US" sz="2400" kern="0" dirty="0">
                <a:latin typeface="Arial"/>
              </a:rPr>
              <a:t>	</a:t>
            </a:r>
          </a:p>
          <a:p>
            <a:pPr lvl="0">
              <a:buNone/>
              <a:defRPr/>
            </a:pPr>
            <a:r>
              <a:rPr lang="en-US" sz="2400" kern="0" dirty="0">
                <a:latin typeface="Arial"/>
              </a:rPr>
              <a:t>Overload protection</a:t>
            </a:r>
          </a:p>
          <a:p>
            <a:pPr lvl="0">
              <a:defRPr/>
            </a:pPr>
            <a:r>
              <a:rPr lang="en-US" sz="1800" kern="0" dirty="0">
                <a:latin typeface="Arial"/>
              </a:rPr>
              <a:t>10A circuit breaker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7188" marR="0" lvl="1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3AA2CA4-5FBD-4747-AF30-4BC6219CF3DF}"/>
              </a:ext>
            </a:extLst>
          </p:cNvPr>
          <p:cNvGrpSpPr/>
          <p:nvPr/>
        </p:nvGrpSpPr>
        <p:grpSpPr>
          <a:xfrm>
            <a:off x="3597058" y="3240384"/>
            <a:ext cx="1463040" cy="1368552"/>
            <a:chOff x="3597058" y="3240384"/>
            <a:chExt cx="1463040" cy="13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87D4229-FAC2-49DA-972C-2EAC05CE8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058" y="3240384"/>
              <a:ext cx="1463040" cy="136855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CDBC4C-1E9E-469E-B536-9D1940E96042}"/>
                </a:ext>
              </a:extLst>
            </p:cNvPr>
            <p:cNvSpPr/>
            <p:nvPr/>
          </p:nvSpPr>
          <p:spPr>
            <a:xfrm>
              <a:off x="3917852" y="3608362"/>
              <a:ext cx="422031" cy="407963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3E9FF73-A649-40EC-8924-57DA49883786}"/>
              </a:ext>
            </a:extLst>
          </p:cNvPr>
          <p:cNvGrpSpPr/>
          <p:nvPr/>
        </p:nvGrpSpPr>
        <p:grpSpPr>
          <a:xfrm>
            <a:off x="7426793" y="2088419"/>
            <a:ext cx="1185220" cy="1164226"/>
            <a:chOff x="7426793" y="2088419"/>
            <a:chExt cx="1185220" cy="11642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8E89AAF-4408-40C9-B93D-C6F93184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93" y="2088419"/>
              <a:ext cx="1185220" cy="116422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EB7C61-5E2C-409A-94AA-28CFCB8CE26A}"/>
                </a:ext>
              </a:extLst>
            </p:cNvPr>
            <p:cNvSpPr/>
            <p:nvPr/>
          </p:nvSpPr>
          <p:spPr>
            <a:xfrm>
              <a:off x="8046720" y="2328787"/>
              <a:ext cx="565293" cy="590259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988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élécommande, contrôleur, jeu, vidéo&#10;&#10;Description générée avec un niveau de confiance très élevé">
            <a:extLst>
              <a:ext uri="{FF2B5EF4-FFF2-40B4-BE49-F238E27FC236}">
                <a16:creationId xmlns:a16="http://schemas.microsoft.com/office/drawing/2014/main" id="{F896CB89-4065-41A5-A677-509846075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419" y="1803412"/>
            <a:ext cx="2813344" cy="2769218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CB7F58-7A7E-4359-AB80-7B9308AEF006}"/>
              </a:ext>
            </a:extLst>
          </p:cNvPr>
          <p:cNvSpPr txBox="1">
            <a:spLocks/>
          </p:cNvSpPr>
          <p:nvPr/>
        </p:nvSpPr>
        <p:spPr bwMode="auto">
          <a:xfrm>
            <a:off x="4656408" y="944145"/>
            <a:ext cx="4119267" cy="38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r>
              <a:rPr lang="fr-FR" sz="2400" kern="0" dirty="0">
                <a:latin typeface="Arial"/>
              </a:rPr>
              <a:t>W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mounting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r>
              <a:rPr lang="fr-FR" sz="1800" kern="0" dirty="0">
                <a:latin typeface="Arial" charset="0"/>
              </a:rPr>
              <a:t>Available for 6 and 8 outlet models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92" name="Espace réservé du pied de page 9"/>
          <p:cNvSpPr txBox="1">
            <a:spLocks/>
          </p:cNvSpPr>
          <p:nvPr/>
        </p:nvSpPr>
        <p:spPr>
          <a:xfrm>
            <a:off x="2987824" y="4869656"/>
            <a:ext cx="240601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Eaton corporation 2018. Tous droits réservés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fr-FR" sz="3200" kern="0" dirty="0">
                <a:solidFill>
                  <a:srgbClr val="0067C6"/>
                </a:solidFill>
                <a:latin typeface="Arial"/>
              </a:rPr>
              <a:t>Integration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13ECDD5B-E665-484E-B625-42F290B0C365}"/>
              </a:ext>
            </a:extLst>
          </p:cNvPr>
          <p:cNvSpPr txBox="1">
            <a:spLocks/>
          </p:cNvSpPr>
          <p:nvPr/>
        </p:nvSpPr>
        <p:spPr bwMode="auto">
          <a:xfrm>
            <a:off x="458788" y="946493"/>
            <a:ext cx="4028806" cy="38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r>
              <a:rPr lang="en-US" sz="2400" kern="0" dirty="0">
                <a:latin typeface="Arial"/>
              </a:rPr>
              <a:t>Compact design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r>
              <a:rPr lang="en-US" sz="1800" kern="0" dirty="0">
                <a:solidFill>
                  <a:schemeClr val="tx1"/>
                </a:solidFill>
                <a:latin typeface="Arial" charset="0"/>
              </a:rPr>
              <a:t>Easier to integrate vs competition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lang="en-US" sz="1100" kern="0" dirty="0">
              <a:solidFill>
                <a:srgbClr val="000000"/>
              </a:solidFill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lang="en-US" sz="1100" kern="0" dirty="0">
              <a:solidFill>
                <a:srgbClr val="000000"/>
              </a:solidFill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lang="en-US" sz="1100" kern="0" dirty="0">
              <a:solidFill>
                <a:srgbClr val="000000"/>
              </a:solidFill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D70604-5BA1-43F8-99A1-C7C067502F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2877" r="9237" b="4277"/>
          <a:stretch/>
        </p:blipFill>
        <p:spPr>
          <a:xfrm>
            <a:off x="1970084" y="2714626"/>
            <a:ext cx="743338" cy="1770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2DBB747-F4B9-439E-B125-0D76846ADD76}"/>
              </a:ext>
            </a:extLst>
          </p:cNvPr>
          <p:cNvGrpSpPr/>
          <p:nvPr/>
        </p:nvGrpSpPr>
        <p:grpSpPr>
          <a:xfrm>
            <a:off x="5569904" y="2319181"/>
            <a:ext cx="2405403" cy="1631272"/>
            <a:chOff x="5569904" y="2319181"/>
            <a:chExt cx="2405403" cy="1631272"/>
          </a:xfrm>
          <a:effectLst/>
        </p:grpSpPr>
        <p:pic>
          <p:nvPicPr>
            <p:cNvPr id="3" name="Image 2" descr="Une image contenant ciel&#10;&#10;Description générée avec un niveau de confiance très élevé">
              <a:extLst>
                <a:ext uri="{FF2B5EF4-FFF2-40B4-BE49-F238E27FC236}">
                  <a16:creationId xmlns:a16="http://schemas.microsoft.com/office/drawing/2014/main" id="{416AE984-8EBA-449B-A871-F4AE069AC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0" r="20827"/>
            <a:stretch/>
          </p:blipFill>
          <p:spPr>
            <a:xfrm rot="16200000">
              <a:off x="5956970" y="1932115"/>
              <a:ext cx="1631272" cy="24054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E9694E-F65A-40F0-8037-95E197D048E3}"/>
                </a:ext>
              </a:extLst>
            </p:cNvPr>
            <p:cNvSpPr/>
            <p:nvPr/>
          </p:nvSpPr>
          <p:spPr>
            <a:xfrm>
              <a:off x="6900863" y="2961250"/>
              <a:ext cx="273053" cy="317732"/>
            </a:xfrm>
            <a:prstGeom prst="rect">
              <a:avLst/>
            </a:prstGeom>
            <a:noFill/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15ACB9-BE61-4695-9C75-C02B24D3EEF4}"/>
                </a:ext>
              </a:extLst>
            </p:cNvPr>
            <p:cNvSpPr/>
            <p:nvPr/>
          </p:nvSpPr>
          <p:spPr>
            <a:xfrm>
              <a:off x="5751342" y="2972969"/>
              <a:ext cx="157090" cy="227431"/>
            </a:xfrm>
            <a:prstGeom prst="rect">
              <a:avLst/>
            </a:prstGeom>
            <a:noFill/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9583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9C8AD-79AE-4414-BEDF-BE82DA156B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92" name="Espace réservé du pied de page 9"/>
          <p:cNvSpPr txBox="1">
            <a:spLocks/>
          </p:cNvSpPr>
          <p:nvPr/>
        </p:nvSpPr>
        <p:spPr>
          <a:xfrm>
            <a:off x="2987824" y="4869656"/>
            <a:ext cx="240601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Eaton corporation 2018. Tous droits réservés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fr-FR" sz="3200" kern="0" dirty="0">
                <a:solidFill>
                  <a:srgbClr val="0067C6"/>
                </a:solidFill>
                <a:latin typeface="Arial"/>
              </a:rPr>
              <a:t>Easy to use 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13ECDD5B-E665-484E-B625-42F290B0C365}"/>
              </a:ext>
            </a:extLst>
          </p:cNvPr>
          <p:cNvSpPr txBox="1">
            <a:spLocks/>
          </p:cNvSpPr>
          <p:nvPr/>
        </p:nvSpPr>
        <p:spPr bwMode="auto">
          <a:xfrm>
            <a:off x="456297" y="945348"/>
            <a:ext cx="8228012" cy="38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outlets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r>
              <a:rPr lang="fr-FR" sz="1800" kern="0" dirty="0">
                <a:latin typeface="Arial" charset="0"/>
              </a:rPr>
              <a:t>Available in FR or DIN formats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USB charging ports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convenient </a:t>
            </a:r>
            <a:r>
              <a:rPr lang="en-US" sz="1800" kern="0" dirty="0">
                <a:solidFill>
                  <a:srgbClr val="000000"/>
                </a:solidFill>
                <a:latin typeface="Arial" charset="0"/>
              </a:rPr>
              <a:t>built-in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USB ports</a:t>
            </a:r>
          </a:p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</a:rPr>
              <a:t>2.4A (total) for quick charging </a:t>
            </a:r>
          </a:p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Arial" charset="0"/>
              </a:rPr>
              <a:t>No more need to use mobile device chargers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FD6082-5686-45B9-8BD4-0CE428666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/>
          <a:stretch/>
        </p:blipFill>
        <p:spPr>
          <a:xfrm>
            <a:off x="5817781" y="2364991"/>
            <a:ext cx="1580827" cy="2276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 descr="Une image contenant équipement électronique&#10;&#10;Description générée avec un niveau de confiance très élevé">
            <a:extLst>
              <a:ext uri="{FF2B5EF4-FFF2-40B4-BE49-F238E27FC236}">
                <a16:creationId xmlns:a16="http://schemas.microsoft.com/office/drawing/2014/main" id="{BA53EFF4-8D08-4E0E-8A6C-B3E611A9F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5" t="21201" r="33499" b="62859"/>
          <a:stretch/>
        </p:blipFill>
        <p:spPr>
          <a:xfrm>
            <a:off x="5786738" y="1260475"/>
            <a:ext cx="690262" cy="70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Image 6" descr="Une image contenant équipement électronique&#10;&#10;Description générée avec un niveau de confiance très élevé">
            <a:extLst>
              <a:ext uri="{FF2B5EF4-FFF2-40B4-BE49-F238E27FC236}">
                <a16:creationId xmlns:a16="http://schemas.microsoft.com/office/drawing/2014/main" id="{D2B2D286-E025-47DD-84C3-8B1FA0B8FF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t="23733" r="31431" b="59335"/>
          <a:stretch/>
        </p:blipFill>
        <p:spPr>
          <a:xfrm>
            <a:off x="6705599" y="1260474"/>
            <a:ext cx="735291" cy="70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70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94">
            <a:extLst>
              <a:ext uri="{FF2B5EF4-FFF2-40B4-BE49-F238E27FC236}">
                <a16:creationId xmlns:a16="http://schemas.microsoft.com/office/drawing/2014/main" id="{93DCF055-D812-4D37-9EAB-465262B1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47948"/>
              </p:ext>
            </p:extLst>
          </p:nvPr>
        </p:nvGraphicFramePr>
        <p:xfrm>
          <a:off x="398086" y="947683"/>
          <a:ext cx="8197271" cy="353145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FFFFF">
                        <a:shade val="51000"/>
                        <a:satMod val="130000"/>
                      </a:srgbClr>
                    </a:gs>
                    <a:gs pos="80000">
                      <a:srgbClr val="FFFFFF">
                        <a:shade val="93000"/>
                        <a:satMod val="130000"/>
                      </a:srgbClr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31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563">
                  <a:extLst>
                    <a:ext uri="{9D8B030D-6E8A-4147-A177-3AD203B41FA5}">
                      <a16:colId xmlns:a16="http://schemas.microsoft.com/office/drawing/2014/main" val="34133894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122468282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6143">
                  <a:extLst>
                    <a:ext uri="{9D8B030D-6E8A-4147-A177-3AD203B41FA5}">
                      <a16:colId xmlns:a16="http://schemas.microsoft.com/office/drawing/2014/main" val="3870199476"/>
                    </a:ext>
                  </a:extLst>
                </a:gridCol>
              </a:tblGrid>
              <a:tr h="257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PB1 </a:t>
                      </a:r>
                      <a:br>
                        <a:rPr kumimoji="0" lang="fr-FR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fr-F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Tel@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PB6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PB6 </a:t>
                      </a:r>
                      <a:b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PB6 </a:t>
                      </a:r>
                      <a:b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 Tel@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PB8 </a:t>
                      </a:r>
                      <a:b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 Tel@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715"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1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line protection compliant to IEC 61643-11</a:t>
                      </a: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1527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Tel@ line protection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1143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097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USB charge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2929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Connected equipment warranty</a:t>
                      </a:r>
                    </a:p>
                  </a:txBody>
                  <a:tcPr marL="0"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12000€</a:t>
                      </a:r>
                    </a:p>
                  </a:txBody>
                  <a:tcPr marT="45725" marB="45725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12000€</a:t>
                      </a:r>
                      <a:endParaRPr lang="fr-FR" dirty="0"/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25000€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25000€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25000€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7C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 Black" panose="020B0A04020102020204" pitchFamily="34" charset="0"/>
                        </a:rPr>
                        <a:t>50000€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6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63716"/>
                  </a:ext>
                </a:extLst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7</a:t>
            </a:fld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92" name="Espace réservé du pied de page 9"/>
          <p:cNvSpPr txBox="1">
            <a:spLocks/>
          </p:cNvSpPr>
          <p:nvPr/>
        </p:nvSpPr>
        <p:spPr>
          <a:xfrm>
            <a:off x="2987824" y="4869656"/>
            <a:ext cx="240601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Eaton corporation 2018. Tous droits réservés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Range overview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6A5D312-3005-4639-997E-ED566B3BD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b="20979"/>
          <a:stretch/>
        </p:blipFill>
        <p:spPr>
          <a:xfrm>
            <a:off x="7671201" y="1471336"/>
            <a:ext cx="843355" cy="63615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F66D261-57F4-45CD-81A1-FDABF9771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2931319" y="2481248"/>
            <a:ext cx="159328" cy="176475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07923398-C184-47F2-BCCD-536C563DE7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3945237" y="2481248"/>
            <a:ext cx="159328" cy="17647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7852CE1-A5AE-4AD5-9BF8-3A5F5FAF8F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4949031" y="2481248"/>
            <a:ext cx="159328" cy="17647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AF3B2F7B-8A7C-4D63-A6A2-536167F43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7006371" y="2481248"/>
            <a:ext cx="159328" cy="176475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E2029B2E-C8BE-455F-B3AA-A0E64A7F4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8014601" y="2481248"/>
            <a:ext cx="159328" cy="17647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1712C806-8339-4EC4-B9D0-5F7691DF57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5977701" y="2481248"/>
            <a:ext cx="159328" cy="17647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FDE93DA2-D482-4EA4-B2DB-09DBC827BB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72" y="1666905"/>
            <a:ext cx="393384" cy="393384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A3898B17-A355-4733-A932-AD1C902450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90" y="1666904"/>
            <a:ext cx="393385" cy="39338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FCDAAA2-8CA3-41EE-8517-185D91C759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7"/>
          <a:stretch/>
        </p:blipFill>
        <p:spPr>
          <a:xfrm>
            <a:off x="4665447" y="1559790"/>
            <a:ext cx="723723" cy="584716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959DDD84-FE8E-4E65-B62C-2D4C13ED25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3" b="18649"/>
          <a:stretch/>
        </p:blipFill>
        <p:spPr>
          <a:xfrm>
            <a:off x="5748300" y="1549221"/>
            <a:ext cx="615357" cy="588754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B22A55E9-8068-45D0-809A-73D7DF5441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9"/>
          <a:stretch/>
        </p:blipFill>
        <p:spPr>
          <a:xfrm>
            <a:off x="6716889" y="1533981"/>
            <a:ext cx="723723" cy="588754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E529609-DA8B-49EE-950B-59A9F7A234BD}"/>
              </a:ext>
            </a:extLst>
          </p:cNvPr>
          <p:cNvCxnSpPr>
            <a:cxnSpLocks/>
          </p:cNvCxnSpPr>
          <p:nvPr/>
        </p:nvCxnSpPr>
        <p:spPr>
          <a:xfrm>
            <a:off x="8997621" y="1700213"/>
            <a:ext cx="0" cy="9477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732CD76E-A2DF-48D7-A4BB-F86FB34568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3945237" y="3096529"/>
            <a:ext cx="159328" cy="176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CB8B111-75B5-4689-BB12-3193271207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7006371" y="3096529"/>
            <a:ext cx="159328" cy="17647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F821442-7B4D-4B64-A1A0-CE2B6F03E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8014601" y="3096640"/>
            <a:ext cx="159328" cy="1764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8E44453-C309-4F0F-9C99-3CEA43552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7006371" y="3612535"/>
            <a:ext cx="159328" cy="17647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7F465FB-998E-4943-8FA1-1D72ACA769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8014601" y="3612536"/>
            <a:ext cx="159328" cy="17647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947C440-6837-43DF-BE2F-387AF87806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2339" r="52819" b="39633"/>
          <a:stretch/>
        </p:blipFill>
        <p:spPr>
          <a:xfrm>
            <a:off x="5977701" y="3612535"/>
            <a:ext cx="159328" cy="1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2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8</a:t>
            </a:fld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92" name="Espace réservé du pied de page 9"/>
          <p:cNvSpPr txBox="1">
            <a:spLocks/>
          </p:cNvSpPr>
          <p:nvPr/>
        </p:nvSpPr>
        <p:spPr>
          <a:xfrm>
            <a:off x="2987824" y="4869656"/>
            <a:ext cx="240601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Eaton corporation 2018. Tous droits réservés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Conversion table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335AC9-866F-4464-BBDA-81C2EBF9D9FC}"/>
              </a:ext>
            </a:extLst>
          </p:cNvPr>
          <p:cNvSpPr txBox="1">
            <a:spLocks/>
          </p:cNvSpPr>
          <p:nvPr/>
        </p:nvSpPr>
        <p:spPr bwMode="auto">
          <a:xfrm>
            <a:off x="457200" y="936022"/>
            <a:ext cx="8229600" cy="339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Protection Box range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Legacy Protection Box range</a:t>
            </a: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en-GB" sz="24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en-GB" sz="2400" kern="0" dirty="0">
              <a:latin typeface="Arial"/>
            </a:endParaRPr>
          </a:p>
          <a:p>
            <a:pPr marL="0" indent="0">
              <a:buNone/>
            </a:pPr>
            <a:endParaRPr lang="en-GB" sz="2000" dirty="0"/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en-GB" sz="24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en-GB" sz="6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en-GB" sz="6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C4B6E8E-21AF-4722-A168-05760F417671}"/>
              </a:ext>
            </a:extLst>
          </p:cNvPr>
          <p:cNvGraphicFramePr>
            <a:graphicFrameLocks noGrp="1"/>
          </p:cNvGraphicFramePr>
          <p:nvPr/>
        </p:nvGraphicFramePr>
        <p:xfrm>
          <a:off x="1489392" y="1520825"/>
          <a:ext cx="6165215" cy="2752725"/>
        </p:xfrm>
        <a:graphic>
          <a:graphicData uri="http://schemas.openxmlformats.org/drawingml/2006/table">
            <a:tbl>
              <a:tblPr/>
              <a:tblGrid>
                <a:gridCol w="2115185">
                  <a:extLst>
                    <a:ext uri="{9D8B030D-6E8A-4147-A177-3AD203B41FA5}">
                      <a16:colId xmlns:a16="http://schemas.microsoft.com/office/drawing/2014/main" val="2621803530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4001638547"/>
                    </a:ext>
                  </a:extLst>
                </a:gridCol>
                <a:gridCol w="2249805">
                  <a:extLst>
                    <a:ext uri="{9D8B030D-6E8A-4147-A177-3AD203B41FA5}">
                      <a16:colId xmlns:a16="http://schemas.microsoft.com/office/drawing/2014/main" val="3085362926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154270888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Protection Box range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Legacy Protection Box range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260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PB1F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66706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6646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PB1D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66708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3441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Tel@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PB1TF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Tel@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66707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1041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Tel@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PB1TD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Tel@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66709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1782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66710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9462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FR-B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66932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9007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66712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9739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USB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PB6UF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3035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USB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PB6UD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99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Tel@ USB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PB6TUF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66711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630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Tel@+TV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66934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222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Tel@+TV FR-B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66938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677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Tel@ USB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PB6TUD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66713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5959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Tel@+TV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66936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021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8 Tel@ USB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PB8TUF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8 Tel@+TV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66935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42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8 Tel@ USB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PB8TUD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8 Tel@+TV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66937</a:t>
                      </a:r>
                      <a:endParaRPr lang="fr-FR" sz="1000" dirty="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22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9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0623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C8AD-79AE-4414-BEDF-BE82DA156B10}" type="slidenum">
              <a:rPr lang="fr-FR" smtClean="0"/>
              <a:t>9</a:t>
            </a:fld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2" y="4641272"/>
            <a:ext cx="1062329" cy="386457"/>
          </a:xfrm>
          <a:prstGeom prst="rect">
            <a:avLst/>
          </a:prstGeom>
        </p:spPr>
      </p:pic>
      <p:sp>
        <p:nvSpPr>
          <p:cNvPr id="92" name="Espace réservé du pied de page 9"/>
          <p:cNvSpPr txBox="1">
            <a:spLocks/>
          </p:cNvSpPr>
          <p:nvPr/>
        </p:nvSpPr>
        <p:spPr>
          <a:xfrm>
            <a:off x="2987824" y="4869656"/>
            <a:ext cx="240601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Eaton corporation 2018. Tous droits réservés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DBD1250-73DF-4E80-AF11-26E7CE31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309"/>
          </a:xfrm>
        </p:spPr>
        <p:txBody>
          <a:bodyPr>
            <a:noAutofit/>
          </a:bodyPr>
          <a:lstStyle/>
          <a:p>
            <a:pPr algn="l"/>
            <a:r>
              <a:rPr lang="en-US" sz="3200" kern="0" dirty="0">
                <a:solidFill>
                  <a:srgbClr val="0067C6"/>
                </a:solidFill>
                <a:latin typeface="Arial"/>
              </a:rPr>
              <a:t>Conversion table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335AC9-866F-4464-BBDA-81C2EBF9D9FC}"/>
              </a:ext>
            </a:extLst>
          </p:cNvPr>
          <p:cNvSpPr txBox="1">
            <a:spLocks/>
          </p:cNvSpPr>
          <p:nvPr/>
        </p:nvSpPr>
        <p:spPr bwMode="auto">
          <a:xfrm>
            <a:off x="457200" y="921439"/>
            <a:ext cx="8229600" cy="37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Legacy Protection Box range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Protection Box range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en-GB" sz="24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en-GB" sz="6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lang="en-GB" sz="600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FBDC7C8-DB6D-4F80-B126-59E3B4B52079}"/>
              </a:ext>
            </a:extLst>
          </p:cNvPr>
          <p:cNvGraphicFramePr>
            <a:graphicFrameLocks noGrp="1"/>
          </p:cNvGraphicFramePr>
          <p:nvPr/>
        </p:nvGraphicFramePr>
        <p:xfrm>
          <a:off x="1490662" y="1520825"/>
          <a:ext cx="6162675" cy="2752725"/>
        </p:xfrm>
        <a:graphic>
          <a:graphicData uri="http://schemas.openxmlformats.org/drawingml/2006/table">
            <a:tbl>
              <a:tblPr/>
              <a:tblGrid>
                <a:gridCol w="2114314">
                  <a:extLst>
                    <a:ext uri="{9D8B030D-6E8A-4147-A177-3AD203B41FA5}">
                      <a16:colId xmlns:a16="http://schemas.microsoft.com/office/drawing/2014/main" val="1579150969"/>
                    </a:ext>
                  </a:extLst>
                </a:gridCol>
                <a:gridCol w="899424">
                  <a:extLst>
                    <a:ext uri="{9D8B030D-6E8A-4147-A177-3AD203B41FA5}">
                      <a16:colId xmlns:a16="http://schemas.microsoft.com/office/drawing/2014/main" val="2909969532"/>
                    </a:ext>
                  </a:extLst>
                </a:gridCol>
                <a:gridCol w="2249513">
                  <a:extLst>
                    <a:ext uri="{9D8B030D-6E8A-4147-A177-3AD203B41FA5}">
                      <a16:colId xmlns:a16="http://schemas.microsoft.com/office/drawing/2014/main" val="835977965"/>
                    </a:ext>
                  </a:extLst>
                </a:gridCol>
                <a:gridCol w="899424">
                  <a:extLst>
                    <a:ext uri="{9D8B030D-6E8A-4147-A177-3AD203B41FA5}">
                      <a16:colId xmlns:a16="http://schemas.microsoft.com/office/drawing/2014/main" val="17948422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Legacy Protection Box range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Protection Box range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117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66706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PB1F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4031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66708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PB1D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0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Tel@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66707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Tel@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PB1TF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0917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Tel@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66709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1 Tel@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PB1TD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6438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66710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146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FR-B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66932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371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66712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2330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USB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PB6UF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519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USB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PB6UD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84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66711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Tel@ USB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PB6TUF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828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Tel@+TV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66934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784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Tel@+TV FR-B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66938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860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66713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6 Tel@ USB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PB6TUD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0025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5 Tel@+TV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66936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3699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8 Tel@+TV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66935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8 Tel@ USB FR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PB8TUF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217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8 Tel@+TV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66937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F243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 Protection Box 8 Tel@ USB DIN</a:t>
                      </a:r>
                      <a:endParaRPr lang="fr-FR" sz="100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PB8TUD</a:t>
                      </a:r>
                      <a:endParaRPr lang="fr-FR" sz="1000" dirty="0">
                        <a:effectLst/>
                        <a:latin typeface="Lucida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24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9252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56940</TotalTime>
  <Words>765</Words>
  <Application>Microsoft Office PowerPoint</Application>
  <PresentationFormat>Affichage à l'écran (16:9)</PresentationFormat>
  <Paragraphs>271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MS PGothic</vt:lpstr>
      <vt:lpstr>Arial</vt:lpstr>
      <vt:lpstr>Arial Black</vt:lpstr>
      <vt:lpstr>Calibri</vt:lpstr>
      <vt:lpstr>LucidaSans</vt:lpstr>
      <vt:lpstr>Times New Roman</vt:lpstr>
      <vt:lpstr>Wingdings</vt:lpstr>
      <vt:lpstr>ヒラギノ角ゴ Pro W3</vt:lpstr>
      <vt:lpstr>Thème Office</vt:lpstr>
      <vt:lpstr>Eaton Protection Box</vt:lpstr>
      <vt:lpstr>Typical applications</vt:lpstr>
      <vt:lpstr>Value proposition</vt:lpstr>
      <vt:lpstr>Peace of mind</vt:lpstr>
      <vt:lpstr>Integration</vt:lpstr>
      <vt:lpstr>Easy to use </vt:lpstr>
      <vt:lpstr>Range overview</vt:lpstr>
      <vt:lpstr>Conversion table</vt:lpstr>
      <vt:lpstr>Conversion table</vt:lpstr>
      <vt:lpstr>Présentation PowerPoint</vt:lpstr>
    </vt:vector>
  </TitlesOfParts>
  <Company>Eaton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Eaton Mobile Tech Days Residentiel Tournée France 2018 Edouard LEPOUTRE</dc:title>
  <dc:creator>Lepoutre, Edouard</dc:creator>
  <cp:lastModifiedBy>Lacroix, Stephane</cp:lastModifiedBy>
  <cp:revision>507</cp:revision>
  <dcterms:created xsi:type="dcterms:W3CDTF">2017-09-25T13:30:30Z</dcterms:created>
  <dcterms:modified xsi:type="dcterms:W3CDTF">2019-07-05T07:38:02Z</dcterms:modified>
</cp:coreProperties>
</file>