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21" r:id="rId2"/>
    <p:sldMasterId id="2147483724" r:id="rId3"/>
    <p:sldMasterId id="2147483726" r:id="rId4"/>
  </p:sldMasterIdLst>
  <p:notesMasterIdLst>
    <p:notesMasterId r:id="rId22"/>
  </p:notesMasterIdLst>
  <p:handoutMasterIdLst>
    <p:handoutMasterId r:id="rId23"/>
  </p:handoutMasterIdLst>
  <p:sldIdLst>
    <p:sldId id="275" r:id="rId5"/>
    <p:sldId id="286" r:id="rId6"/>
    <p:sldId id="277" r:id="rId7"/>
    <p:sldId id="283" r:id="rId8"/>
    <p:sldId id="278" r:id="rId9"/>
    <p:sldId id="291" r:id="rId10"/>
    <p:sldId id="292" r:id="rId11"/>
    <p:sldId id="295" r:id="rId12"/>
    <p:sldId id="296" r:id="rId13"/>
    <p:sldId id="290" r:id="rId14"/>
    <p:sldId id="293" r:id="rId15"/>
    <p:sldId id="297" r:id="rId16"/>
    <p:sldId id="280" r:id="rId17"/>
    <p:sldId id="276" r:id="rId18"/>
    <p:sldId id="284" r:id="rId19"/>
    <p:sldId id="294" r:id="rId20"/>
    <p:sldId id="259" r:id="rId21"/>
  </p:sldIdLst>
  <p:sldSz cx="9144000" cy="5143500" type="screen16x9"/>
  <p:notesSz cx="7302500" cy="9588500"/>
  <p:defaultTextStyle>
    <a:defPPr>
      <a:defRPr lang="en-US"/>
    </a:defPPr>
    <a:lvl1pPr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C6"/>
    <a:srgbClr val="E7EAF3"/>
    <a:srgbClr val="005EB8"/>
    <a:srgbClr val="3467C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85666" autoAdjust="0"/>
  </p:normalViewPr>
  <p:slideViewPr>
    <p:cSldViewPr>
      <p:cViewPr varScale="1">
        <p:scale>
          <a:sx n="100" d="100"/>
          <a:sy n="100" d="100"/>
        </p:scale>
        <p:origin x="-111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0" y="-12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BB247-72EA-4185-93AF-F0FEA4576E44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EE12C9-BF2F-46E0-9E94-A46F6374D771}">
      <dgm:prSet phldrT="[Text]" custT="1"/>
      <dgm:spPr>
        <a:solidFill>
          <a:srgbClr val="0099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>
            <a:lnSpc>
              <a:spcPct val="100000"/>
            </a:lnSpc>
          </a:pPr>
          <a:r>
            <a:rPr lang="ru-RU" sz="1400" smtClean="0">
              <a:solidFill>
                <a:srgbClr val="FFFFFF"/>
              </a:solidFill>
              <a:latin typeface="Arial"/>
              <a:ea typeface="+mn-ea"/>
              <a:cs typeface="+mn-cs"/>
            </a:rPr>
            <a:t>Эффективность</a:t>
          </a:r>
          <a:endParaRPr lang="en-US" sz="14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88D5F0F-ADEE-45F3-BBE6-86CA446C2ED8}" type="parTrans" cxnId="{C164E23D-B26C-4B71-8C5A-BCDD0D0E3046}">
      <dgm:prSet/>
      <dgm:spPr/>
      <dgm:t>
        <a:bodyPr/>
        <a:lstStyle/>
        <a:p>
          <a:endParaRPr lang="en-US" sz="1200"/>
        </a:p>
      </dgm:t>
    </dgm:pt>
    <dgm:pt modelId="{6783F712-E8FC-454B-A7AC-1FFDF25408E4}" type="sibTrans" cxnId="{C164E23D-B26C-4B71-8C5A-BCDD0D0E3046}">
      <dgm:prSet/>
      <dgm:spPr/>
      <dgm:t>
        <a:bodyPr/>
        <a:lstStyle/>
        <a:p>
          <a:endParaRPr lang="en-US" sz="1200"/>
        </a:p>
      </dgm:t>
    </dgm:pt>
    <dgm:pt modelId="{7C452CFA-30B4-49CC-B75C-65D1BD43432A}">
      <dgm:prSet phldrT="[Text]" custT="1"/>
      <dgm:spPr>
        <a:solidFill>
          <a:srgbClr val="E526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ru-RU" sz="105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Масштабируемость</a:t>
          </a:r>
          <a:r>
            <a:rPr lang="fi-FI" sz="105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endParaRPr lang="en-US" sz="105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6A484C7C-29E3-493C-9737-47E3E4B6C12D}" type="parTrans" cxnId="{288B787B-E893-425E-9B0D-2C7E894A0100}">
      <dgm:prSet/>
      <dgm:spPr/>
      <dgm:t>
        <a:bodyPr/>
        <a:lstStyle/>
        <a:p>
          <a:endParaRPr lang="en-US" sz="1200"/>
        </a:p>
      </dgm:t>
    </dgm:pt>
    <dgm:pt modelId="{C8D0BB48-9E00-4147-9DBA-059D708CB246}" type="sibTrans" cxnId="{288B787B-E893-425E-9B0D-2C7E894A0100}">
      <dgm:prSet/>
      <dgm:spPr/>
      <dgm:t>
        <a:bodyPr/>
        <a:lstStyle/>
        <a:p>
          <a:endParaRPr lang="en-US" sz="1200"/>
        </a:p>
      </dgm:t>
    </dgm:pt>
    <dgm:pt modelId="{A702B36E-172E-41AB-9F89-E2C3782FE6AF}">
      <dgm:prSet phldrT="[Text]" custT="1"/>
      <dgm:spPr>
        <a:solidFill>
          <a:srgbClr val="E526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ru-RU" sz="9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Платить по мере роста</a:t>
          </a:r>
          <a:endParaRPr lang="en-US" sz="9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92C06D7-AA93-4487-9368-23B40A081837}" type="parTrans" cxnId="{5B62FB53-D585-4B4C-AC96-740239C41932}">
      <dgm:prSet/>
      <dgm:spPr/>
      <dgm:t>
        <a:bodyPr/>
        <a:lstStyle/>
        <a:p>
          <a:endParaRPr lang="en-US" sz="1200"/>
        </a:p>
      </dgm:t>
    </dgm:pt>
    <dgm:pt modelId="{4E99DF36-93CE-49A9-A46C-27A3133096AC}" type="sibTrans" cxnId="{5B62FB53-D585-4B4C-AC96-740239C41932}">
      <dgm:prSet/>
      <dgm:spPr/>
      <dgm:t>
        <a:bodyPr/>
        <a:lstStyle/>
        <a:p>
          <a:endParaRPr lang="en-US" sz="1200"/>
        </a:p>
      </dgm:t>
    </dgm:pt>
    <dgm:pt modelId="{3618A406-708F-42B1-9A19-176F39622409}">
      <dgm:prSet phldrT="[Text]" custT="1"/>
      <dgm:spPr>
        <a:solidFill>
          <a:srgbClr val="E526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ru-RU" sz="9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Модульная структура позволяет наращивать мощность ИБП по мере роста нагрузки</a:t>
          </a:r>
          <a:r>
            <a:rPr lang="en-US" sz="9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endParaRPr lang="en-US" sz="9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92AA694-9C40-4131-AC39-8FAD38603F29}" type="parTrans" cxnId="{5D9D2FBA-701C-4558-9598-A5C02EBCF1DA}">
      <dgm:prSet/>
      <dgm:spPr/>
      <dgm:t>
        <a:bodyPr/>
        <a:lstStyle/>
        <a:p>
          <a:endParaRPr lang="en-US" sz="1200"/>
        </a:p>
      </dgm:t>
    </dgm:pt>
    <dgm:pt modelId="{AAA963DC-A7DE-40A6-BA69-3F59752CFDD5}" type="sibTrans" cxnId="{5D9D2FBA-701C-4558-9598-A5C02EBCF1DA}">
      <dgm:prSet/>
      <dgm:spPr/>
      <dgm:t>
        <a:bodyPr/>
        <a:lstStyle/>
        <a:p>
          <a:endParaRPr lang="en-US" sz="1200"/>
        </a:p>
      </dgm:t>
    </dgm:pt>
    <dgm:pt modelId="{E43375A8-6D30-4A3D-B996-8EB9D65D534A}">
      <dgm:prSet custT="1"/>
      <dgm:spPr>
        <a:solidFill>
          <a:srgbClr val="0099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>
            <a:lnSpc>
              <a:spcPct val="100000"/>
            </a:lnSpc>
          </a:pPr>
          <a:r>
            <a:rPr lang="ru-RU" sz="9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Выше устойчивость, сокращение выбросов углерода</a:t>
          </a:r>
          <a:endParaRPr lang="en-US" sz="9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5FBEA76B-058E-455A-B78D-A2B5712A3594}" type="parTrans" cxnId="{266E7206-7F2A-4D65-BBE4-321F443F573C}">
      <dgm:prSet/>
      <dgm:spPr/>
      <dgm:t>
        <a:bodyPr/>
        <a:lstStyle/>
        <a:p>
          <a:endParaRPr lang="en-US" sz="1200"/>
        </a:p>
      </dgm:t>
    </dgm:pt>
    <dgm:pt modelId="{160A2E67-5AFD-466F-BAC0-84501E0714FC}" type="sibTrans" cxnId="{266E7206-7F2A-4D65-BBE4-321F443F573C}">
      <dgm:prSet/>
      <dgm:spPr/>
      <dgm:t>
        <a:bodyPr/>
        <a:lstStyle/>
        <a:p>
          <a:endParaRPr lang="en-US" sz="1200"/>
        </a:p>
      </dgm:t>
    </dgm:pt>
    <dgm:pt modelId="{6B5BCBA2-6FF9-4767-9FBA-7208BF763672}">
      <dgm:prSet custT="1"/>
      <dgm:spPr>
        <a:solidFill>
          <a:srgbClr val="F497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ru-RU" sz="9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Персонал ВСЕГДА в безопасности</a:t>
          </a:r>
          <a:r>
            <a:rPr lang="fi-FI" sz="10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endParaRPr lang="en-US" sz="10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30DFD80-9856-4C82-9A99-A848B9EAAC00}">
      <dgm:prSet custT="1"/>
      <dgm:spPr>
        <a:solidFill>
          <a:srgbClr val="F497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ru-RU" sz="900" dirty="0" smtClean="0"/>
            <a:t>Необходимое оборудование для обеспечения безопасности предустановлено в ИБП по стандарту</a:t>
          </a:r>
          <a:endParaRPr lang="en-US" sz="9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4ACA04A-B18D-46BA-9CED-E0AB26093F5F}">
      <dgm:prSet custT="1"/>
      <dgm:spPr>
        <a:solidFill>
          <a:srgbClr val="F497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ru-RU" sz="14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Безопасность</a:t>
          </a:r>
          <a:endParaRPr lang="en-US" sz="14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6AB9B49-4897-429A-949F-0BC790753D7A}" type="sibTrans" cxnId="{5A005F79-9FAC-419E-A9D9-1BF000AC8EE0}">
      <dgm:prSet/>
      <dgm:spPr/>
      <dgm:t>
        <a:bodyPr/>
        <a:lstStyle/>
        <a:p>
          <a:endParaRPr lang="en-US" sz="1200"/>
        </a:p>
      </dgm:t>
    </dgm:pt>
    <dgm:pt modelId="{4258A7F9-1996-4FF6-8D04-8DCDBB0A3C4B}" type="parTrans" cxnId="{5A005F79-9FAC-419E-A9D9-1BF000AC8EE0}">
      <dgm:prSet/>
      <dgm:spPr/>
      <dgm:t>
        <a:bodyPr/>
        <a:lstStyle/>
        <a:p>
          <a:endParaRPr lang="en-US" sz="1200"/>
        </a:p>
      </dgm:t>
    </dgm:pt>
    <dgm:pt modelId="{4965296D-0031-4523-8B39-39682EA97A89}" type="sibTrans" cxnId="{E58E2691-9FFC-4E84-960D-8363C82944D1}">
      <dgm:prSet/>
      <dgm:spPr/>
      <dgm:t>
        <a:bodyPr/>
        <a:lstStyle/>
        <a:p>
          <a:endParaRPr lang="en-US" sz="1200"/>
        </a:p>
      </dgm:t>
    </dgm:pt>
    <dgm:pt modelId="{BCECD8DD-04D8-4B2B-B649-BCF006684E3D}" type="parTrans" cxnId="{E58E2691-9FFC-4E84-960D-8363C82944D1}">
      <dgm:prSet/>
      <dgm:spPr/>
      <dgm:t>
        <a:bodyPr/>
        <a:lstStyle/>
        <a:p>
          <a:endParaRPr lang="en-US" sz="1200"/>
        </a:p>
      </dgm:t>
    </dgm:pt>
    <dgm:pt modelId="{A06850B5-C3E4-4FF4-AB74-A93D223F0836}" type="sibTrans" cxnId="{B5CC942C-2997-4D53-92E1-A2372504EA12}">
      <dgm:prSet/>
      <dgm:spPr/>
      <dgm:t>
        <a:bodyPr/>
        <a:lstStyle/>
        <a:p>
          <a:endParaRPr lang="en-US" sz="1200"/>
        </a:p>
      </dgm:t>
    </dgm:pt>
    <dgm:pt modelId="{45D35EE8-E50B-490F-BB7F-F8A124351B69}" type="parTrans" cxnId="{B5CC942C-2997-4D53-92E1-A2372504EA12}">
      <dgm:prSet/>
      <dgm:spPr/>
      <dgm:t>
        <a:bodyPr/>
        <a:lstStyle/>
        <a:p>
          <a:endParaRPr lang="en-US" sz="1200"/>
        </a:p>
      </dgm:t>
    </dgm:pt>
    <dgm:pt modelId="{AEFA2659-F274-42EC-9807-A69AC660ECB7}">
      <dgm:prSet custT="1"/>
      <dgm:spPr>
        <a:solidFill>
          <a:srgbClr val="CCCC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ru-RU" sz="9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Объединяет электрическую и ИТ-инфраструктуру с</a:t>
          </a:r>
          <a:r>
            <a:rPr lang="fi-FI" sz="9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IPM</a:t>
          </a:r>
          <a:endParaRPr lang="en-US" sz="9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1F569E0-D867-4153-A049-7FF88CC45D42}">
      <dgm:prSet custT="1"/>
      <dgm:spPr>
        <a:solidFill>
          <a:srgbClr val="CCCC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ru-RU" sz="9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Достигается с технологией </a:t>
          </a:r>
          <a:r>
            <a:rPr lang="fi-FI" sz="9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Hotsync</a:t>
          </a:r>
          <a:endParaRPr lang="en-US" sz="9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AB3DF5E-A7A2-40B0-909E-0E31F2D3D681}">
      <dgm:prSet phldrT="[Text]" custT="1"/>
      <dgm:spPr>
        <a:solidFill>
          <a:srgbClr val="CCCC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ru-RU" sz="14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Гибкость</a:t>
          </a:r>
          <a:endParaRPr lang="en-US" sz="14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49E80FD9-FED9-4C87-B327-17B03B8139E2}" type="sibTrans" cxnId="{4546C32D-0452-4DA3-810D-8B5EE231EEB3}">
      <dgm:prSet/>
      <dgm:spPr/>
      <dgm:t>
        <a:bodyPr/>
        <a:lstStyle/>
        <a:p>
          <a:endParaRPr lang="en-US" sz="1200"/>
        </a:p>
      </dgm:t>
    </dgm:pt>
    <dgm:pt modelId="{541F630B-AD93-4F03-AF5E-7E8F8F0B5806}" type="parTrans" cxnId="{4546C32D-0452-4DA3-810D-8B5EE231EEB3}">
      <dgm:prSet/>
      <dgm:spPr/>
      <dgm:t>
        <a:bodyPr/>
        <a:lstStyle/>
        <a:p>
          <a:endParaRPr lang="en-US" sz="1200"/>
        </a:p>
      </dgm:t>
    </dgm:pt>
    <dgm:pt modelId="{1C0CFE93-C165-4C27-9E24-C99185536A1D}" type="sibTrans" cxnId="{3E2E5D9A-C0E0-4341-A762-6F0B23869F9A}">
      <dgm:prSet/>
      <dgm:spPr/>
      <dgm:t>
        <a:bodyPr/>
        <a:lstStyle/>
        <a:p>
          <a:endParaRPr lang="en-US" sz="1200"/>
        </a:p>
      </dgm:t>
    </dgm:pt>
    <dgm:pt modelId="{D3372212-9A1A-4D4E-BF78-1C1F453823B2}" type="parTrans" cxnId="{3E2E5D9A-C0E0-4341-A762-6F0B23869F9A}">
      <dgm:prSet/>
      <dgm:spPr/>
      <dgm:t>
        <a:bodyPr/>
        <a:lstStyle/>
        <a:p>
          <a:endParaRPr lang="en-US" sz="1200"/>
        </a:p>
      </dgm:t>
    </dgm:pt>
    <dgm:pt modelId="{1C913372-A358-4AF9-ACDD-69D3E2242496}" type="sibTrans" cxnId="{709016F6-6F49-487F-A1BB-EC24B438393F}">
      <dgm:prSet/>
      <dgm:spPr/>
      <dgm:t>
        <a:bodyPr/>
        <a:lstStyle/>
        <a:p>
          <a:endParaRPr lang="en-US" sz="1200"/>
        </a:p>
      </dgm:t>
    </dgm:pt>
    <dgm:pt modelId="{A8E63CB4-1480-414B-91CF-E86A7C4CFDB1}" type="parTrans" cxnId="{709016F6-6F49-487F-A1BB-EC24B438393F}">
      <dgm:prSet/>
      <dgm:spPr/>
      <dgm:t>
        <a:bodyPr/>
        <a:lstStyle/>
        <a:p>
          <a:endParaRPr lang="en-US" sz="1200"/>
        </a:p>
      </dgm:t>
    </dgm:pt>
    <dgm:pt modelId="{36CB5E4B-89A2-424D-9A1A-67130897B605}">
      <dgm:prSet phldrT="[Text]" custT="1"/>
      <dgm:spPr>
        <a:solidFill>
          <a:srgbClr val="0099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>
            <a:lnSpc>
              <a:spcPct val="100000"/>
            </a:lnSpc>
          </a:pPr>
          <a:r>
            <a:rPr lang="ru-RU" sz="9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Минимизировать операционные затраты с лидирующей на рынке эффективностью</a:t>
          </a:r>
          <a:endParaRPr lang="en-US" sz="9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DB07587-490E-4E05-8715-30A6E3FA67A0}" type="sibTrans" cxnId="{B23F2B7A-93B4-49B5-8FFD-6129315947D7}">
      <dgm:prSet/>
      <dgm:spPr/>
      <dgm:t>
        <a:bodyPr/>
        <a:lstStyle/>
        <a:p>
          <a:endParaRPr lang="en-US" sz="1200"/>
        </a:p>
      </dgm:t>
    </dgm:pt>
    <dgm:pt modelId="{ADFBBCB9-6F77-4C84-9249-C7F4BAC3FBF9}" type="parTrans" cxnId="{B23F2B7A-93B4-49B5-8FFD-6129315947D7}">
      <dgm:prSet/>
      <dgm:spPr/>
      <dgm:t>
        <a:bodyPr/>
        <a:lstStyle/>
        <a:p>
          <a:endParaRPr lang="en-US" sz="1200"/>
        </a:p>
      </dgm:t>
    </dgm:pt>
    <dgm:pt modelId="{74E3A1E8-E5DE-4891-B376-EA25BCC3160F}" type="pres">
      <dgm:prSet presAssocID="{4F2BB247-72EA-4185-93AF-F0FEA4576E4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FC123A-E6B2-494F-8462-4B467A6EE5DA}" type="pres">
      <dgm:prSet presAssocID="{E5EE12C9-BF2F-46E0-9E94-A46F6374D771}" presName="comp" presStyleCnt="0"/>
      <dgm:spPr/>
      <dgm:t>
        <a:bodyPr/>
        <a:lstStyle/>
        <a:p>
          <a:endParaRPr lang="en-US"/>
        </a:p>
      </dgm:t>
    </dgm:pt>
    <dgm:pt modelId="{C26997F1-E101-4258-9047-4AB55BFEFDAB}" type="pres">
      <dgm:prSet presAssocID="{E5EE12C9-BF2F-46E0-9E94-A46F6374D771}" presName="box" presStyleLbl="node1" presStyleIdx="0" presStyleCnt="4" custScaleY="113519" custLinFactNeighborY="-10503"/>
      <dgm:spPr>
        <a:xfrm>
          <a:off x="0" y="0"/>
          <a:ext cx="5638800" cy="94456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696BE02-9892-44F3-851F-F2CCFFB532D6}" type="pres">
      <dgm:prSet presAssocID="{E5EE12C9-BF2F-46E0-9E94-A46F6374D771}" presName="img" presStyleLbl="fgImgPlace1" presStyleIdx="0" presStyleCnt="4"/>
      <dgm:spPr>
        <a:xfrm>
          <a:off x="94456" y="94456"/>
          <a:ext cx="1127760" cy="7556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043709E5-8D4B-4752-BFCB-6D9C31EF3C4A}" type="pres">
      <dgm:prSet presAssocID="{E5EE12C9-BF2F-46E0-9E94-A46F6374D77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8734A-1AA6-4981-A329-ADA81B2865D7}" type="pres">
      <dgm:prSet presAssocID="{6783F712-E8FC-454B-A7AC-1FFDF25408E4}" presName="spacer" presStyleCnt="0"/>
      <dgm:spPr/>
      <dgm:t>
        <a:bodyPr/>
        <a:lstStyle/>
        <a:p>
          <a:endParaRPr lang="en-US"/>
        </a:p>
      </dgm:t>
    </dgm:pt>
    <dgm:pt modelId="{43BAE5C7-DB1C-401D-9E79-8DFC3D77C1F3}" type="pres">
      <dgm:prSet presAssocID="{7C452CFA-30B4-49CC-B75C-65D1BD43432A}" presName="comp" presStyleCnt="0"/>
      <dgm:spPr/>
      <dgm:t>
        <a:bodyPr/>
        <a:lstStyle/>
        <a:p>
          <a:endParaRPr lang="en-US"/>
        </a:p>
      </dgm:t>
    </dgm:pt>
    <dgm:pt modelId="{0D5C855D-7B87-493A-8445-64F1098F1227}" type="pres">
      <dgm:prSet presAssocID="{7C452CFA-30B4-49CC-B75C-65D1BD43432A}" presName="box" presStyleLbl="node1" presStyleIdx="1" presStyleCnt="4"/>
      <dgm:spPr>
        <a:xfrm>
          <a:off x="0" y="1039018"/>
          <a:ext cx="5638800" cy="94456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C09CEA1-4B2A-47EA-80CE-3E7F7B8C6A27}" type="pres">
      <dgm:prSet presAssocID="{7C452CFA-30B4-49CC-B75C-65D1BD43432A}" presName="img" presStyleLbl="fgImgPlace1" presStyleIdx="1" presStyleCnt="4"/>
      <dgm:spPr>
        <a:xfrm>
          <a:off x="94456" y="1133474"/>
          <a:ext cx="1127760" cy="7556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9734C98D-3DC9-4976-8877-6B9D1F1030DF}" type="pres">
      <dgm:prSet presAssocID="{7C452CFA-30B4-49CC-B75C-65D1BD43432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A3FC9-695A-4FEA-8C2A-E5F47A86AF71}" type="pres">
      <dgm:prSet presAssocID="{C8D0BB48-9E00-4147-9DBA-059D708CB246}" presName="spacer" presStyleCnt="0"/>
      <dgm:spPr/>
      <dgm:t>
        <a:bodyPr/>
        <a:lstStyle/>
        <a:p>
          <a:endParaRPr lang="en-US"/>
        </a:p>
      </dgm:t>
    </dgm:pt>
    <dgm:pt modelId="{6F792551-D618-42A0-8284-A925D450D597}" type="pres">
      <dgm:prSet presAssocID="{8AB3DF5E-A7A2-40B0-909E-0E31F2D3D681}" presName="comp" presStyleCnt="0"/>
      <dgm:spPr/>
      <dgm:t>
        <a:bodyPr/>
        <a:lstStyle/>
        <a:p>
          <a:endParaRPr lang="en-US"/>
        </a:p>
      </dgm:t>
    </dgm:pt>
    <dgm:pt modelId="{06C89FE5-17A2-482A-A863-39E9CD4761AB}" type="pres">
      <dgm:prSet presAssocID="{8AB3DF5E-A7A2-40B0-909E-0E31F2D3D681}" presName="box" presStyleLbl="node1" presStyleIdx="2" presStyleCnt="4"/>
      <dgm:spPr>
        <a:xfrm>
          <a:off x="0" y="3117056"/>
          <a:ext cx="5638800" cy="94456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C2129ED-2055-4DD7-9EC9-D48207C5E8CC}" type="pres">
      <dgm:prSet presAssocID="{8AB3DF5E-A7A2-40B0-909E-0E31F2D3D681}" presName="img" presStyleLbl="fgImgPlace1" presStyleIdx="2" presStyleCnt="4"/>
      <dgm:spPr>
        <a:xfrm>
          <a:off x="94456" y="3211512"/>
          <a:ext cx="1127760" cy="7556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C35A00BF-C7CB-4771-A392-86554E4A1F0A}" type="pres">
      <dgm:prSet presAssocID="{8AB3DF5E-A7A2-40B0-909E-0E31F2D3D68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4A959-19A5-4E31-998F-27F14453715C}" type="pres">
      <dgm:prSet presAssocID="{49E80FD9-FED9-4C87-B327-17B03B8139E2}" presName="spacer" presStyleCnt="0"/>
      <dgm:spPr/>
      <dgm:t>
        <a:bodyPr/>
        <a:lstStyle/>
        <a:p>
          <a:endParaRPr lang="en-US"/>
        </a:p>
      </dgm:t>
    </dgm:pt>
    <dgm:pt modelId="{F85FC852-EE42-4685-9DCA-DC2D4DC821BA}" type="pres">
      <dgm:prSet presAssocID="{A4ACA04A-B18D-46BA-9CED-E0AB26093F5F}" presName="comp" presStyleCnt="0"/>
      <dgm:spPr/>
      <dgm:t>
        <a:bodyPr/>
        <a:lstStyle/>
        <a:p>
          <a:endParaRPr lang="en-US"/>
        </a:p>
      </dgm:t>
    </dgm:pt>
    <dgm:pt modelId="{92B745E8-5B5B-4E19-BE30-39138BEB6D07}" type="pres">
      <dgm:prSet presAssocID="{A4ACA04A-B18D-46BA-9CED-E0AB26093F5F}" presName="box" presStyleLbl="node1" presStyleIdx="3" presStyleCnt="4"/>
      <dgm:spPr>
        <a:xfrm>
          <a:off x="0" y="3117056"/>
          <a:ext cx="5638800" cy="944562"/>
        </a:xfrm>
      </dgm:spPr>
      <dgm:t>
        <a:bodyPr/>
        <a:lstStyle/>
        <a:p>
          <a:endParaRPr lang="en-US"/>
        </a:p>
      </dgm:t>
    </dgm:pt>
    <dgm:pt modelId="{74C5761F-233F-41EC-B77D-D07D6A40724D}" type="pres">
      <dgm:prSet presAssocID="{A4ACA04A-B18D-46BA-9CED-E0AB26093F5F}" presName="img" presStyleLbl="fgImgPlace1" presStyleIdx="3" presStyleCnt="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dgm:spPr>
      <dgm:t>
        <a:bodyPr/>
        <a:lstStyle/>
        <a:p>
          <a:endParaRPr lang="en-US"/>
        </a:p>
      </dgm:t>
    </dgm:pt>
    <dgm:pt modelId="{DFD8E7BE-29AD-45B5-B1BD-E23EA47592A5}" type="pres">
      <dgm:prSet presAssocID="{A4ACA04A-B18D-46BA-9CED-E0AB26093F5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46C32D-0452-4DA3-810D-8B5EE231EEB3}" srcId="{4F2BB247-72EA-4185-93AF-F0FEA4576E44}" destId="{8AB3DF5E-A7A2-40B0-909E-0E31F2D3D681}" srcOrd="2" destOrd="0" parTransId="{541F630B-AD93-4F03-AF5E-7E8F8F0B5806}" sibTransId="{49E80FD9-FED9-4C87-B327-17B03B8139E2}"/>
    <dgm:cxn modelId="{ABD5DC50-5186-48EB-B0F8-35B454C40CBB}" type="presOf" srcId="{91F569E0-D867-4153-A049-7FF88CC45D42}" destId="{C35A00BF-C7CB-4771-A392-86554E4A1F0A}" srcOrd="1" destOrd="1" presId="urn:microsoft.com/office/officeart/2005/8/layout/vList4"/>
    <dgm:cxn modelId="{3E2E5D9A-C0E0-4341-A762-6F0B23869F9A}" srcId="{8AB3DF5E-A7A2-40B0-909E-0E31F2D3D681}" destId="{AEFA2659-F274-42EC-9807-A69AC660ECB7}" srcOrd="1" destOrd="0" parTransId="{D3372212-9A1A-4D4E-BF78-1C1F453823B2}" sibTransId="{1C0CFE93-C165-4C27-9E24-C99185536A1D}"/>
    <dgm:cxn modelId="{9C917CF4-B2B9-41DD-9E54-163761BD003C}" type="presOf" srcId="{91F569E0-D867-4153-A049-7FF88CC45D42}" destId="{06C89FE5-17A2-482A-A863-39E9CD4761AB}" srcOrd="0" destOrd="1" presId="urn:microsoft.com/office/officeart/2005/8/layout/vList4"/>
    <dgm:cxn modelId="{E58E2691-9FFC-4E84-960D-8363C82944D1}" srcId="{A4ACA04A-B18D-46BA-9CED-E0AB26093F5F}" destId="{6B5BCBA2-6FF9-4767-9FBA-7208BF763672}" srcOrd="1" destOrd="0" parTransId="{BCECD8DD-04D8-4B2B-B649-BCF006684E3D}" sibTransId="{4965296D-0031-4523-8B39-39682EA97A89}"/>
    <dgm:cxn modelId="{C35743FE-AC4C-4DEA-8482-3416B6A7F4B4}" type="presOf" srcId="{36CB5E4B-89A2-424D-9A1A-67130897B605}" destId="{C26997F1-E101-4258-9047-4AB55BFEFDAB}" srcOrd="0" destOrd="1" presId="urn:microsoft.com/office/officeart/2005/8/layout/vList4"/>
    <dgm:cxn modelId="{94FCEBE9-FA82-494B-BB32-B92837A71975}" type="presOf" srcId="{8AB3DF5E-A7A2-40B0-909E-0E31F2D3D681}" destId="{C35A00BF-C7CB-4771-A392-86554E4A1F0A}" srcOrd="1" destOrd="0" presId="urn:microsoft.com/office/officeart/2005/8/layout/vList4"/>
    <dgm:cxn modelId="{63B23222-A259-4E30-BAA5-AE2D460A86FB}" type="presOf" srcId="{730DFD80-9856-4C82-9A99-A848B9EAAC00}" destId="{92B745E8-5B5B-4E19-BE30-39138BEB6D07}" srcOrd="0" destOrd="1" presId="urn:microsoft.com/office/officeart/2005/8/layout/vList4"/>
    <dgm:cxn modelId="{7BBCABE3-B8C3-4C54-8EA5-7302A5A31285}" type="presOf" srcId="{E5EE12C9-BF2F-46E0-9E94-A46F6374D771}" destId="{C26997F1-E101-4258-9047-4AB55BFEFDAB}" srcOrd="0" destOrd="0" presId="urn:microsoft.com/office/officeart/2005/8/layout/vList4"/>
    <dgm:cxn modelId="{159CA4DF-19F0-4AE0-A825-2AC493154BB3}" type="presOf" srcId="{730DFD80-9856-4C82-9A99-A848B9EAAC00}" destId="{DFD8E7BE-29AD-45B5-B1BD-E23EA47592A5}" srcOrd="1" destOrd="1" presId="urn:microsoft.com/office/officeart/2005/8/layout/vList4"/>
    <dgm:cxn modelId="{BAF361E9-D4C1-4BEC-929D-82C6723564DC}" type="presOf" srcId="{E43375A8-6D30-4A3D-B996-8EB9D65D534A}" destId="{043709E5-8D4B-4752-BFCB-6D9C31EF3C4A}" srcOrd="1" destOrd="2" presId="urn:microsoft.com/office/officeart/2005/8/layout/vList4"/>
    <dgm:cxn modelId="{5E2EDE05-6F7F-452F-8B4B-D3E5D9FDCA6E}" type="presOf" srcId="{3618A406-708F-42B1-9A19-176F39622409}" destId="{9734C98D-3DC9-4976-8877-6B9D1F1030DF}" srcOrd="1" destOrd="2" presId="urn:microsoft.com/office/officeart/2005/8/layout/vList4"/>
    <dgm:cxn modelId="{709016F6-6F49-487F-A1BB-EC24B438393F}" srcId="{8AB3DF5E-A7A2-40B0-909E-0E31F2D3D681}" destId="{91F569E0-D867-4153-A049-7FF88CC45D42}" srcOrd="0" destOrd="0" parTransId="{A8E63CB4-1480-414B-91CF-E86A7C4CFDB1}" sibTransId="{1C913372-A358-4AF9-ACDD-69D3E2242496}"/>
    <dgm:cxn modelId="{7DA73433-8ABF-4084-BC0C-F15FBFD28419}" type="presOf" srcId="{8AB3DF5E-A7A2-40B0-909E-0E31F2D3D681}" destId="{06C89FE5-17A2-482A-A863-39E9CD4761AB}" srcOrd="0" destOrd="0" presId="urn:microsoft.com/office/officeart/2005/8/layout/vList4"/>
    <dgm:cxn modelId="{A984A4F3-3711-4546-9427-3CC0A67FA51E}" type="presOf" srcId="{6B5BCBA2-6FF9-4767-9FBA-7208BF763672}" destId="{DFD8E7BE-29AD-45B5-B1BD-E23EA47592A5}" srcOrd="1" destOrd="2" presId="urn:microsoft.com/office/officeart/2005/8/layout/vList4"/>
    <dgm:cxn modelId="{2F726122-D04E-4D92-A7FA-C6D0609A437B}" type="presOf" srcId="{A702B36E-172E-41AB-9F89-E2C3782FE6AF}" destId="{0D5C855D-7B87-493A-8445-64F1098F1227}" srcOrd="0" destOrd="1" presId="urn:microsoft.com/office/officeart/2005/8/layout/vList4"/>
    <dgm:cxn modelId="{1FB53758-7002-495D-886C-6B6F2891A626}" type="presOf" srcId="{E43375A8-6D30-4A3D-B996-8EB9D65D534A}" destId="{C26997F1-E101-4258-9047-4AB55BFEFDAB}" srcOrd="0" destOrd="2" presId="urn:microsoft.com/office/officeart/2005/8/layout/vList4"/>
    <dgm:cxn modelId="{2D26E189-01A2-4B0D-9949-1865C6F8C72A}" type="presOf" srcId="{6B5BCBA2-6FF9-4767-9FBA-7208BF763672}" destId="{92B745E8-5B5B-4E19-BE30-39138BEB6D07}" srcOrd="0" destOrd="2" presId="urn:microsoft.com/office/officeart/2005/8/layout/vList4"/>
    <dgm:cxn modelId="{EE94447A-41F4-4F8D-A5D2-98278F369F28}" type="presOf" srcId="{A4ACA04A-B18D-46BA-9CED-E0AB26093F5F}" destId="{DFD8E7BE-29AD-45B5-B1BD-E23EA47592A5}" srcOrd="1" destOrd="0" presId="urn:microsoft.com/office/officeart/2005/8/layout/vList4"/>
    <dgm:cxn modelId="{C164E23D-B26C-4B71-8C5A-BCDD0D0E3046}" srcId="{4F2BB247-72EA-4185-93AF-F0FEA4576E44}" destId="{E5EE12C9-BF2F-46E0-9E94-A46F6374D771}" srcOrd="0" destOrd="0" parTransId="{F88D5F0F-ADEE-45F3-BBE6-86CA446C2ED8}" sibTransId="{6783F712-E8FC-454B-A7AC-1FFDF25408E4}"/>
    <dgm:cxn modelId="{F874A939-6499-4A86-8502-4979727D90D9}" type="presOf" srcId="{7C452CFA-30B4-49CC-B75C-65D1BD43432A}" destId="{0D5C855D-7B87-493A-8445-64F1098F1227}" srcOrd="0" destOrd="0" presId="urn:microsoft.com/office/officeart/2005/8/layout/vList4"/>
    <dgm:cxn modelId="{5B62FB53-D585-4B4C-AC96-740239C41932}" srcId="{7C452CFA-30B4-49CC-B75C-65D1BD43432A}" destId="{A702B36E-172E-41AB-9F89-E2C3782FE6AF}" srcOrd="0" destOrd="0" parTransId="{A92C06D7-AA93-4487-9368-23B40A081837}" sibTransId="{4E99DF36-93CE-49A9-A46C-27A3133096AC}"/>
    <dgm:cxn modelId="{5D9D2FBA-701C-4558-9598-A5C02EBCF1DA}" srcId="{7C452CFA-30B4-49CC-B75C-65D1BD43432A}" destId="{3618A406-708F-42B1-9A19-176F39622409}" srcOrd="1" destOrd="0" parTransId="{792AA694-9C40-4131-AC39-8FAD38603F29}" sibTransId="{AAA963DC-A7DE-40A6-BA69-3F59752CFDD5}"/>
    <dgm:cxn modelId="{6B277347-F8A7-4504-B28E-DA26A0D60EE9}" type="presOf" srcId="{4F2BB247-72EA-4185-93AF-F0FEA4576E44}" destId="{74E3A1E8-E5DE-4891-B376-EA25BCC3160F}" srcOrd="0" destOrd="0" presId="urn:microsoft.com/office/officeart/2005/8/layout/vList4"/>
    <dgm:cxn modelId="{18CF53DC-6FFC-4329-9FB6-6016FE51CA22}" type="presOf" srcId="{7C452CFA-30B4-49CC-B75C-65D1BD43432A}" destId="{9734C98D-3DC9-4976-8877-6B9D1F1030DF}" srcOrd="1" destOrd="0" presId="urn:microsoft.com/office/officeart/2005/8/layout/vList4"/>
    <dgm:cxn modelId="{B5CC942C-2997-4D53-92E1-A2372504EA12}" srcId="{A4ACA04A-B18D-46BA-9CED-E0AB26093F5F}" destId="{730DFD80-9856-4C82-9A99-A848B9EAAC00}" srcOrd="0" destOrd="0" parTransId="{45D35EE8-E50B-490F-BB7F-F8A124351B69}" sibTransId="{A06850B5-C3E4-4FF4-AB74-A93D223F0836}"/>
    <dgm:cxn modelId="{5A005F79-9FAC-419E-A9D9-1BF000AC8EE0}" srcId="{4F2BB247-72EA-4185-93AF-F0FEA4576E44}" destId="{A4ACA04A-B18D-46BA-9CED-E0AB26093F5F}" srcOrd="3" destOrd="0" parTransId="{4258A7F9-1996-4FF6-8D04-8DCDBB0A3C4B}" sibTransId="{C6AB9B49-4897-429A-949F-0BC790753D7A}"/>
    <dgm:cxn modelId="{266E7206-7F2A-4D65-BBE4-321F443F573C}" srcId="{E5EE12C9-BF2F-46E0-9E94-A46F6374D771}" destId="{E43375A8-6D30-4A3D-B996-8EB9D65D534A}" srcOrd="1" destOrd="0" parTransId="{5FBEA76B-058E-455A-B78D-A2B5712A3594}" sibTransId="{160A2E67-5AFD-466F-BAC0-84501E0714FC}"/>
    <dgm:cxn modelId="{B23F2B7A-93B4-49B5-8FFD-6129315947D7}" srcId="{E5EE12C9-BF2F-46E0-9E94-A46F6374D771}" destId="{36CB5E4B-89A2-424D-9A1A-67130897B605}" srcOrd="0" destOrd="0" parTransId="{ADFBBCB9-6F77-4C84-9249-C7F4BAC3FBF9}" sibTransId="{DDB07587-490E-4E05-8715-30A6E3FA67A0}"/>
    <dgm:cxn modelId="{73BE6535-522E-41A2-B7EF-8CD953F4B408}" type="presOf" srcId="{E5EE12C9-BF2F-46E0-9E94-A46F6374D771}" destId="{043709E5-8D4B-4752-BFCB-6D9C31EF3C4A}" srcOrd="1" destOrd="0" presId="urn:microsoft.com/office/officeart/2005/8/layout/vList4"/>
    <dgm:cxn modelId="{0B82BF7D-4055-48A7-A81E-B21871E523CD}" type="presOf" srcId="{3618A406-708F-42B1-9A19-176F39622409}" destId="{0D5C855D-7B87-493A-8445-64F1098F1227}" srcOrd="0" destOrd="2" presId="urn:microsoft.com/office/officeart/2005/8/layout/vList4"/>
    <dgm:cxn modelId="{987C8A42-ED91-4779-8EC2-52D56BC185A6}" type="presOf" srcId="{36CB5E4B-89A2-424D-9A1A-67130897B605}" destId="{043709E5-8D4B-4752-BFCB-6D9C31EF3C4A}" srcOrd="1" destOrd="1" presId="urn:microsoft.com/office/officeart/2005/8/layout/vList4"/>
    <dgm:cxn modelId="{CFE72CAD-8DA1-4105-95AD-D7DCF1B1D300}" type="presOf" srcId="{AEFA2659-F274-42EC-9807-A69AC660ECB7}" destId="{06C89FE5-17A2-482A-A863-39E9CD4761AB}" srcOrd="0" destOrd="2" presId="urn:microsoft.com/office/officeart/2005/8/layout/vList4"/>
    <dgm:cxn modelId="{288B787B-E893-425E-9B0D-2C7E894A0100}" srcId="{4F2BB247-72EA-4185-93AF-F0FEA4576E44}" destId="{7C452CFA-30B4-49CC-B75C-65D1BD43432A}" srcOrd="1" destOrd="0" parTransId="{6A484C7C-29E3-493C-9737-47E3E4B6C12D}" sibTransId="{C8D0BB48-9E00-4147-9DBA-059D708CB246}"/>
    <dgm:cxn modelId="{DDF00CD7-8326-4E03-9BE2-756EEE8C5037}" type="presOf" srcId="{A702B36E-172E-41AB-9F89-E2C3782FE6AF}" destId="{9734C98D-3DC9-4976-8877-6B9D1F1030DF}" srcOrd="1" destOrd="1" presId="urn:microsoft.com/office/officeart/2005/8/layout/vList4"/>
    <dgm:cxn modelId="{9AEA0703-0039-4D8A-B353-76DD2C15F92B}" type="presOf" srcId="{A4ACA04A-B18D-46BA-9CED-E0AB26093F5F}" destId="{92B745E8-5B5B-4E19-BE30-39138BEB6D07}" srcOrd="0" destOrd="0" presId="urn:microsoft.com/office/officeart/2005/8/layout/vList4"/>
    <dgm:cxn modelId="{890A9181-1D3E-4915-BC1D-AF0E761D2A7A}" type="presOf" srcId="{AEFA2659-F274-42EC-9807-A69AC660ECB7}" destId="{C35A00BF-C7CB-4771-A392-86554E4A1F0A}" srcOrd="1" destOrd="2" presId="urn:microsoft.com/office/officeart/2005/8/layout/vList4"/>
    <dgm:cxn modelId="{E8B73F6B-83FD-4F37-97CA-4303E60BAA41}" type="presParOf" srcId="{74E3A1E8-E5DE-4891-B376-EA25BCC3160F}" destId="{9AFC123A-E6B2-494F-8462-4B467A6EE5DA}" srcOrd="0" destOrd="0" presId="urn:microsoft.com/office/officeart/2005/8/layout/vList4"/>
    <dgm:cxn modelId="{FCBE1871-903F-446F-9B08-0EF1D79DCCBF}" type="presParOf" srcId="{9AFC123A-E6B2-494F-8462-4B467A6EE5DA}" destId="{C26997F1-E101-4258-9047-4AB55BFEFDAB}" srcOrd="0" destOrd="0" presId="urn:microsoft.com/office/officeart/2005/8/layout/vList4"/>
    <dgm:cxn modelId="{513BD5B1-2D44-485C-86F2-14BB46CC1898}" type="presParOf" srcId="{9AFC123A-E6B2-494F-8462-4B467A6EE5DA}" destId="{0696BE02-9892-44F3-851F-F2CCFFB532D6}" srcOrd="1" destOrd="0" presId="urn:microsoft.com/office/officeart/2005/8/layout/vList4"/>
    <dgm:cxn modelId="{D945C20F-7F60-4C55-A1A7-2EE64A367FA7}" type="presParOf" srcId="{9AFC123A-E6B2-494F-8462-4B467A6EE5DA}" destId="{043709E5-8D4B-4752-BFCB-6D9C31EF3C4A}" srcOrd="2" destOrd="0" presId="urn:microsoft.com/office/officeart/2005/8/layout/vList4"/>
    <dgm:cxn modelId="{D64CB7E3-8859-4B11-8B7F-DAD91FA5FD4F}" type="presParOf" srcId="{74E3A1E8-E5DE-4891-B376-EA25BCC3160F}" destId="{2178734A-1AA6-4981-A329-ADA81B2865D7}" srcOrd="1" destOrd="0" presId="urn:microsoft.com/office/officeart/2005/8/layout/vList4"/>
    <dgm:cxn modelId="{00B0783E-44FE-4E90-B900-BEB57448B5CA}" type="presParOf" srcId="{74E3A1E8-E5DE-4891-B376-EA25BCC3160F}" destId="{43BAE5C7-DB1C-401D-9E79-8DFC3D77C1F3}" srcOrd="2" destOrd="0" presId="urn:microsoft.com/office/officeart/2005/8/layout/vList4"/>
    <dgm:cxn modelId="{CB181F4B-2D27-4AA3-91FE-6E56F06FEFCA}" type="presParOf" srcId="{43BAE5C7-DB1C-401D-9E79-8DFC3D77C1F3}" destId="{0D5C855D-7B87-493A-8445-64F1098F1227}" srcOrd="0" destOrd="0" presId="urn:microsoft.com/office/officeart/2005/8/layout/vList4"/>
    <dgm:cxn modelId="{A485D0ED-9B2D-4D2B-883C-927D55262BBE}" type="presParOf" srcId="{43BAE5C7-DB1C-401D-9E79-8DFC3D77C1F3}" destId="{EC09CEA1-4B2A-47EA-80CE-3E7F7B8C6A27}" srcOrd="1" destOrd="0" presId="urn:microsoft.com/office/officeart/2005/8/layout/vList4"/>
    <dgm:cxn modelId="{CFC18FCE-F58F-44A5-9AE4-54F860655397}" type="presParOf" srcId="{43BAE5C7-DB1C-401D-9E79-8DFC3D77C1F3}" destId="{9734C98D-3DC9-4976-8877-6B9D1F1030DF}" srcOrd="2" destOrd="0" presId="urn:microsoft.com/office/officeart/2005/8/layout/vList4"/>
    <dgm:cxn modelId="{156F6BC9-B1F0-4A37-B3FE-F771BAA3B8F4}" type="presParOf" srcId="{74E3A1E8-E5DE-4891-B376-EA25BCC3160F}" destId="{0A4A3FC9-695A-4FEA-8C2A-E5F47A86AF71}" srcOrd="3" destOrd="0" presId="urn:microsoft.com/office/officeart/2005/8/layout/vList4"/>
    <dgm:cxn modelId="{E1F73CD0-C60A-47AA-90E4-A1FD2E6E577C}" type="presParOf" srcId="{74E3A1E8-E5DE-4891-B376-EA25BCC3160F}" destId="{6F792551-D618-42A0-8284-A925D450D597}" srcOrd="4" destOrd="0" presId="urn:microsoft.com/office/officeart/2005/8/layout/vList4"/>
    <dgm:cxn modelId="{CF745C98-D79F-47AA-BFF3-86C72B559B9B}" type="presParOf" srcId="{6F792551-D618-42A0-8284-A925D450D597}" destId="{06C89FE5-17A2-482A-A863-39E9CD4761AB}" srcOrd="0" destOrd="0" presId="urn:microsoft.com/office/officeart/2005/8/layout/vList4"/>
    <dgm:cxn modelId="{F3831EE0-60D0-4F51-AF01-E8AFFB48B82B}" type="presParOf" srcId="{6F792551-D618-42A0-8284-A925D450D597}" destId="{AC2129ED-2055-4DD7-9EC9-D48207C5E8CC}" srcOrd="1" destOrd="0" presId="urn:microsoft.com/office/officeart/2005/8/layout/vList4"/>
    <dgm:cxn modelId="{20A8D257-DACE-4F9C-B6AB-C0713D5CFD52}" type="presParOf" srcId="{6F792551-D618-42A0-8284-A925D450D597}" destId="{C35A00BF-C7CB-4771-A392-86554E4A1F0A}" srcOrd="2" destOrd="0" presId="urn:microsoft.com/office/officeart/2005/8/layout/vList4"/>
    <dgm:cxn modelId="{7C22B512-4C15-4CDB-A120-CB7BDEA83B29}" type="presParOf" srcId="{74E3A1E8-E5DE-4891-B376-EA25BCC3160F}" destId="{F994A959-19A5-4E31-998F-27F14453715C}" srcOrd="5" destOrd="0" presId="urn:microsoft.com/office/officeart/2005/8/layout/vList4"/>
    <dgm:cxn modelId="{79937143-A009-43A2-9AD0-624D1F0575E6}" type="presParOf" srcId="{74E3A1E8-E5DE-4891-B376-EA25BCC3160F}" destId="{F85FC852-EE42-4685-9DCA-DC2D4DC821BA}" srcOrd="6" destOrd="0" presId="urn:microsoft.com/office/officeart/2005/8/layout/vList4"/>
    <dgm:cxn modelId="{0A917EDB-0DB2-4C4C-93B3-731B78870FD5}" type="presParOf" srcId="{F85FC852-EE42-4685-9DCA-DC2D4DC821BA}" destId="{92B745E8-5B5B-4E19-BE30-39138BEB6D07}" srcOrd="0" destOrd="0" presId="urn:microsoft.com/office/officeart/2005/8/layout/vList4"/>
    <dgm:cxn modelId="{9760C419-C40A-4DF3-BCBB-3386A5B2D940}" type="presParOf" srcId="{F85FC852-EE42-4685-9DCA-DC2D4DC821BA}" destId="{74C5761F-233F-41EC-B77D-D07D6A40724D}" srcOrd="1" destOrd="0" presId="urn:microsoft.com/office/officeart/2005/8/layout/vList4"/>
    <dgm:cxn modelId="{AE72D5B9-C14E-49D0-88B6-C864A20C7B73}" type="presParOf" srcId="{F85FC852-EE42-4685-9DCA-DC2D4DC821BA}" destId="{DFD8E7BE-29AD-45B5-B1BD-E23EA47592A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997F1-E101-4258-9047-4AB55BFEFDAB}">
      <dsp:nvSpPr>
        <dsp:cNvPr id="0" name=""/>
        <dsp:cNvSpPr/>
      </dsp:nvSpPr>
      <dsp:spPr>
        <a:xfrm>
          <a:off x="0" y="0"/>
          <a:ext cx="4495800" cy="798496"/>
        </a:xfrm>
        <a:prstGeom prst="roundRect">
          <a:avLst>
            <a:gd name="adj" fmla="val 10000"/>
          </a:avLst>
        </a:prstGeom>
        <a:solidFill>
          <a:srgbClr val="0099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rgbClr val="FFFFFF"/>
              </a:solidFill>
              <a:latin typeface="Arial"/>
              <a:ea typeface="+mn-ea"/>
              <a:cs typeface="+mn-cs"/>
            </a:rPr>
            <a:t>Эффективность</a:t>
          </a:r>
          <a:endParaRPr lang="en-US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Минимизировать операционные затраты с лидирующей на рынке эффективностью</a:t>
          </a:r>
          <a:endParaRPr lang="en-US" sz="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Выше устойчивость, сокращение выбросов углерода</a:t>
          </a:r>
          <a:endParaRPr lang="en-US" sz="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969500" y="0"/>
        <a:ext cx="3526299" cy="798496"/>
      </dsp:txXfrm>
    </dsp:sp>
    <dsp:sp modelId="{0696BE02-9892-44F3-851F-F2CCFFB532D6}">
      <dsp:nvSpPr>
        <dsp:cNvPr id="0" name=""/>
        <dsp:cNvSpPr/>
      </dsp:nvSpPr>
      <dsp:spPr>
        <a:xfrm>
          <a:off x="70340" y="117886"/>
          <a:ext cx="899160" cy="5627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D5C855D-7B87-493A-8445-64F1098F1227}">
      <dsp:nvSpPr>
        <dsp:cNvPr id="0" name=""/>
        <dsp:cNvSpPr/>
      </dsp:nvSpPr>
      <dsp:spPr>
        <a:xfrm>
          <a:off x="0" y="868836"/>
          <a:ext cx="4495800" cy="703403"/>
        </a:xfrm>
        <a:prstGeom prst="roundRect">
          <a:avLst>
            <a:gd name="adj" fmla="val 10000"/>
          </a:avLst>
        </a:prstGeom>
        <a:solidFill>
          <a:srgbClr val="E526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Масштабируемость</a:t>
          </a:r>
          <a:r>
            <a:rPr lang="fi-FI" sz="105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endParaRPr lang="en-US" sz="105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Платить по мере роста</a:t>
          </a:r>
          <a:endParaRPr lang="en-US" sz="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Модульная структура позволяет наращивать мощность ИБП по мере роста нагрузки</a:t>
          </a:r>
          <a:r>
            <a:rPr lang="en-US" sz="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endParaRPr lang="en-US" sz="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969500" y="868836"/>
        <a:ext cx="3526299" cy="703403"/>
      </dsp:txXfrm>
    </dsp:sp>
    <dsp:sp modelId="{EC09CEA1-4B2A-47EA-80CE-3E7F7B8C6A27}">
      <dsp:nvSpPr>
        <dsp:cNvPr id="0" name=""/>
        <dsp:cNvSpPr/>
      </dsp:nvSpPr>
      <dsp:spPr>
        <a:xfrm>
          <a:off x="70340" y="939177"/>
          <a:ext cx="899160" cy="5627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6C89FE5-17A2-482A-A863-39E9CD4761AB}">
      <dsp:nvSpPr>
        <dsp:cNvPr id="0" name=""/>
        <dsp:cNvSpPr/>
      </dsp:nvSpPr>
      <dsp:spPr>
        <a:xfrm>
          <a:off x="0" y="1642580"/>
          <a:ext cx="4495800" cy="703403"/>
        </a:xfrm>
        <a:prstGeom prst="roundRect">
          <a:avLst>
            <a:gd name="adj" fmla="val 10000"/>
          </a:avLst>
        </a:prstGeom>
        <a:solidFill>
          <a:srgbClr val="CCCC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Гибкость</a:t>
          </a:r>
          <a:endParaRPr lang="en-US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Достигается с технологией </a:t>
          </a:r>
          <a:r>
            <a:rPr lang="fi-FI" sz="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Hotsync</a:t>
          </a:r>
          <a:endParaRPr lang="en-US" sz="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Объединяет электрическую и ИТ-инфраструктуру с</a:t>
          </a:r>
          <a:r>
            <a:rPr lang="fi-FI" sz="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IPM</a:t>
          </a:r>
          <a:endParaRPr lang="en-US" sz="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969500" y="1642580"/>
        <a:ext cx="3526299" cy="703403"/>
      </dsp:txXfrm>
    </dsp:sp>
    <dsp:sp modelId="{AC2129ED-2055-4DD7-9EC9-D48207C5E8CC}">
      <dsp:nvSpPr>
        <dsp:cNvPr id="0" name=""/>
        <dsp:cNvSpPr/>
      </dsp:nvSpPr>
      <dsp:spPr>
        <a:xfrm>
          <a:off x="70340" y="1712921"/>
          <a:ext cx="899160" cy="5627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2B745E8-5B5B-4E19-BE30-39138BEB6D07}">
      <dsp:nvSpPr>
        <dsp:cNvPr id="0" name=""/>
        <dsp:cNvSpPr/>
      </dsp:nvSpPr>
      <dsp:spPr>
        <a:xfrm>
          <a:off x="0" y="2416324"/>
          <a:ext cx="4495800" cy="703403"/>
        </a:xfrm>
        <a:prstGeom prst="roundRect">
          <a:avLst>
            <a:gd name="adj" fmla="val 10000"/>
          </a:avLst>
        </a:prstGeom>
        <a:solidFill>
          <a:srgbClr val="F497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Безопасность</a:t>
          </a:r>
          <a:endParaRPr lang="en-US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Необходимое оборудование для обеспечения безопасности предустановлено в ИБП по стандарту</a:t>
          </a:r>
          <a:endParaRPr lang="en-US" sz="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Персонал ВСЕГДА в безопасности</a:t>
          </a:r>
          <a:r>
            <a:rPr lang="fi-FI" sz="10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endParaRPr lang="en-US" sz="10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969500" y="2416324"/>
        <a:ext cx="3526299" cy="703403"/>
      </dsp:txXfrm>
    </dsp:sp>
    <dsp:sp modelId="{74C5761F-233F-41EC-B77D-D07D6A40724D}">
      <dsp:nvSpPr>
        <dsp:cNvPr id="0" name=""/>
        <dsp:cNvSpPr/>
      </dsp:nvSpPr>
      <dsp:spPr>
        <a:xfrm>
          <a:off x="70340" y="2486665"/>
          <a:ext cx="899160" cy="5627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9EC4C-47F5-4152-89AA-306FEF8CE56A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76896-E571-4000-88AC-A22785DF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33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5613" y="719138"/>
            <a:ext cx="6391275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fld id="{1F92D7EA-2434-4756-8E3A-6200E4632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63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01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57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28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03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47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24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76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08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36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4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4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8" indent="-171428">
              <a:buFont typeface="Arial" panose="020B0604020202020204" pitchFamily="34" charset="0"/>
              <a:buChar char="•"/>
            </a:pPr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A47DD3-BA47-4D9D-9557-126C5FE8DBD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04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8" indent="-171428">
              <a:buFont typeface="Arial" panose="020B0604020202020204" pitchFamily="34" charset="0"/>
              <a:buChar char="•"/>
            </a:pPr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A47DD3-BA47-4D9D-9557-126C5FE8DBD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86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E7C86-4DE4-448B-9279-A205FFB8C370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12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0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4904185"/>
            <a:ext cx="155523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/>
              <a:t> 2018 Eaton. All rights reserved.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06500" y="114300"/>
            <a:ext cx="7924800" cy="742950"/>
          </a:xfrm>
        </p:spPr>
        <p:txBody>
          <a:bodyPr anchor="ctr"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81000" y="0"/>
            <a:ext cx="8763000" cy="3943350"/>
          </a:xfrm>
          <a:prstGeom prst="rect">
            <a:avLst/>
          </a:prstGeom>
          <a:noFill/>
          <a:ln>
            <a:solidFill>
              <a:srgbClr val="B2B2B2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31" y="4476750"/>
            <a:ext cx="1455269" cy="48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9606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1007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4904185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>
                <a:solidFill>
                  <a:srgbClr val="000000"/>
                </a:solidFill>
              </a:rPr>
              <a:t> 2017 Eaton. All Rights Reserved.</a:t>
            </a:r>
            <a:r>
              <a:rPr lang="en-US" sz="7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06500" y="114300"/>
            <a:ext cx="7924800" cy="742950"/>
          </a:xfrm>
        </p:spPr>
        <p:txBody>
          <a:bodyPr anchor="ctr"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81000" y="0"/>
            <a:ext cx="8763000" cy="3943350"/>
          </a:xfrm>
          <a:prstGeom prst="rect">
            <a:avLst/>
          </a:prstGeom>
          <a:noFill/>
          <a:ln>
            <a:solidFill>
              <a:srgbClr val="B2B2B2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31" y="4476750"/>
            <a:ext cx="1455269" cy="48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9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085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 userDrawn="1"/>
        </p:nvSpPr>
        <p:spPr bwMode="auto">
          <a:xfrm>
            <a:off x="0" y="0"/>
            <a:ext cx="9144001" cy="45529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375995" y="0"/>
            <a:ext cx="8768005" cy="1047751"/>
            <a:chOff x="375995" y="0"/>
            <a:chExt cx="8768005" cy="1047751"/>
          </a:xfrm>
        </p:grpSpPr>
        <p:pic>
          <p:nvPicPr>
            <p:cNvPr id="5" name="Picture 4" descr="slide maker2.jpg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6687"/>
            <a:stretch/>
          </p:blipFill>
          <p:spPr>
            <a:xfrm>
              <a:off x="375996" y="1"/>
              <a:ext cx="8768004" cy="1047750"/>
            </a:xfrm>
            <a:prstGeom prst="rect">
              <a:avLst/>
            </a:prstGeom>
          </p:spPr>
        </p:pic>
        <p:sp>
          <p:nvSpPr>
            <p:cNvPr id="6" name="Rectangle 5"/>
            <p:cNvSpPr>
              <a:spLocks/>
            </p:cNvSpPr>
            <p:nvPr userDrawn="1"/>
          </p:nvSpPr>
          <p:spPr bwMode="auto">
            <a:xfrm>
              <a:off x="375995" y="0"/>
              <a:ext cx="7940708" cy="830791"/>
            </a:xfrm>
            <a:prstGeom prst="rect">
              <a:avLst/>
            </a:prstGeom>
            <a:solidFill>
              <a:srgbClr val="0067C6">
                <a:alpha val="8800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lvl="1"/>
              <a:endParaRPr lang="en-GB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95" y="1051714"/>
            <a:ext cx="7923212" cy="3521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0"/>
            <a:ext cx="7616986" cy="822722"/>
          </a:xfrm>
        </p:spPr>
        <p:txBody>
          <a:bodyPr anchor="ctr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4591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pactfu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4904185"/>
            <a:ext cx="155523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/>
              <a:t> 2018 Eaton. All rights reserved.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81000" y="0"/>
            <a:ext cx="8763000" cy="42862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29150"/>
            <a:ext cx="1074269" cy="355971"/>
          </a:xfrm>
          <a:prstGeom prst="rect">
            <a:avLst/>
          </a:prstGeom>
        </p:spPr>
      </p:pic>
      <p:sp>
        <p:nvSpPr>
          <p:cNvPr id="6" name="Rectangle 35"/>
          <p:cNvSpPr>
            <a:spLocks noChangeArrowheads="1"/>
          </p:cNvSpPr>
          <p:nvPr userDrawn="1"/>
        </p:nvSpPr>
        <p:spPr bwMode="auto">
          <a:xfrm>
            <a:off x="6705600" y="491490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43DBA627-09D6-4F6C-921A-2B5A1E4AADE1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 dirty="0">
              <a:solidFill>
                <a:srgbClr val="0C86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6251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"/>
            <a:ext cx="8784000" cy="8422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0000" y="1"/>
            <a:ext cx="7940708" cy="623093"/>
            <a:chOff x="375708" y="-21166"/>
            <a:chExt cx="7940708" cy="830791"/>
          </a:xfrm>
        </p:grpSpPr>
        <p:sp>
          <p:nvSpPr>
            <p:cNvPr id="5" name="Rectangle 4"/>
            <p:cNvSpPr>
              <a:spLocks/>
            </p:cNvSpPr>
            <p:nvPr/>
          </p:nvSpPr>
          <p:spPr bwMode="auto">
            <a:xfrm>
              <a:off x="375708" y="-21166"/>
              <a:ext cx="7940708" cy="830791"/>
            </a:xfrm>
            <a:prstGeom prst="rect">
              <a:avLst/>
            </a:prstGeom>
            <a:gradFill flip="none" rotWithShape="1">
              <a:gsLst>
                <a:gs pos="0">
                  <a:srgbClr val="0067C6"/>
                </a:gs>
                <a:gs pos="50000">
                  <a:srgbClr val="0067C6"/>
                </a:gs>
                <a:gs pos="100000">
                  <a:srgbClr val="0067C6">
                    <a:alpha val="50000"/>
                  </a:srgbClr>
                </a:gs>
              </a:gsLst>
              <a:lin ang="0" scaled="1"/>
              <a:tileRect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 sz="1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" name="Rectangle 6"/>
            <p:cNvSpPr>
              <a:spLocks/>
            </p:cNvSpPr>
            <p:nvPr/>
          </p:nvSpPr>
          <p:spPr bwMode="auto">
            <a:xfrm>
              <a:off x="762000" y="215900"/>
              <a:ext cx="7554416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 sz="2100" dirty="0">
                <a:solidFill>
                  <a:srgbClr val="FFFFFF"/>
                </a:solidFill>
                <a:latin typeface="Arial"/>
                <a:ea typeface="Arial" charset="0"/>
                <a:cs typeface="Arial" charset="0"/>
                <a:sym typeface="Arial" charset="0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0000" y="1"/>
            <a:ext cx="7940708" cy="623093"/>
          </a:xfrm>
        </p:spPr>
        <p:txBody>
          <a:bodyPr lIns="216000" tIns="36000" rIns="36000" bIns="36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07745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164432"/>
            <a:ext cx="3884612" cy="352186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164432"/>
            <a:ext cx="3886200" cy="352186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94722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748782"/>
      </p:ext>
    </p:extLst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164432"/>
            <a:ext cx="4189412" cy="3521869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105400" y="1164431"/>
            <a:ext cx="3657600" cy="1771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5105400" y="2971800"/>
            <a:ext cx="3657600" cy="1714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394697"/>
      </p:ext>
    </p:extLst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1714500"/>
            <a:ext cx="7924800" cy="2686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0" y="1085850"/>
            <a:ext cx="7924800" cy="457200"/>
          </a:xfrm>
        </p:spPr>
        <p:txBody>
          <a:bodyPr/>
          <a:lstStyle>
            <a:lvl1pPr marL="0" indent="0">
              <a:buNone/>
              <a:defRPr sz="1800" b="1"/>
            </a:lvl1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868996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4904185"/>
            <a:ext cx="155523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/>
              <a:t> 2018 Eaton. All rights reserved.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781300"/>
            <a:ext cx="7924800" cy="85725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09637" y="3739754"/>
            <a:ext cx="6024563" cy="508396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67C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381000" y="0"/>
            <a:ext cx="8763000" cy="2647950"/>
          </a:xfrm>
          <a:prstGeom prst="rect">
            <a:avLst/>
          </a:prstGeom>
          <a:noFill/>
          <a:ln>
            <a:solidFill>
              <a:srgbClr val="B2B2B2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31" y="4476750"/>
            <a:ext cx="1455269" cy="48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4347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34763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828572"/>
      </p:ext>
    </p:extLst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image resiz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 b="777"/>
          <a:stretch/>
        </p:blipFill>
        <p:spPr>
          <a:xfrm>
            <a:off x="0" y="0"/>
            <a:ext cx="9144000" cy="4082143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4904185"/>
            <a:ext cx="1239442" cy="18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Char char="©"/>
              <a:defRPr/>
            </a:pPr>
            <a:r>
              <a:rPr lang="en-US" sz="525" dirty="0" smtClean="0">
                <a:solidFill>
                  <a:srgbClr val="000000"/>
                </a:solidFill>
              </a:rPr>
              <a:t> 2016 Eaton. All Rights Reserved.</a:t>
            </a:r>
            <a:endParaRPr lang="en-US" sz="525" dirty="0" smtClean="0">
              <a:solidFill>
                <a:srgbClr val="FFFFFF"/>
              </a:solidFill>
            </a:endParaRPr>
          </a:p>
        </p:txBody>
      </p:sp>
      <p:pic>
        <p:nvPicPr>
          <p:cNvPr id="9" name="Picture 39" descr="Eaton - white background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729162"/>
            <a:ext cx="1219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8034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2" y="4904186"/>
            <a:ext cx="1555234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525" smtClean="0">
                <a:solidFill>
                  <a:srgbClr val="000000"/>
                </a:solidFill>
              </a:rPr>
              <a:t> 2012 Eaton Corporation. All rights reserved</a:t>
            </a:r>
            <a:r>
              <a:rPr lang="en-US" sz="525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1052417"/>
            <a:ext cx="8763000" cy="295466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20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13" descr="Eaton - white backgroun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77942"/>
            <a:ext cx="1905000" cy="66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2400300"/>
            <a:ext cx="7924800" cy="85725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3" y="3587354"/>
            <a:ext cx="6024563" cy="770334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67C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5883843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fu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4904185"/>
            <a:ext cx="155523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/>
              <a:t> 2018 Eaton. All rights reserved.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81000" y="0"/>
            <a:ext cx="8763000" cy="42862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29150"/>
            <a:ext cx="1074269" cy="355971"/>
          </a:xfrm>
          <a:prstGeom prst="rect">
            <a:avLst/>
          </a:prstGeom>
        </p:spPr>
      </p:pic>
      <p:sp>
        <p:nvSpPr>
          <p:cNvPr id="6" name="Rectangle 35"/>
          <p:cNvSpPr>
            <a:spLocks noChangeArrowheads="1"/>
          </p:cNvSpPr>
          <p:nvPr userDrawn="1"/>
        </p:nvSpPr>
        <p:spPr bwMode="auto">
          <a:xfrm>
            <a:off x="6705600" y="491490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43DBA627-09D6-4F6C-921A-2B5A1E4AADE1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 dirty="0">
              <a:solidFill>
                <a:srgbClr val="0C86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4339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3812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971550"/>
            <a:ext cx="3884612" cy="3521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71550"/>
            <a:ext cx="3886200" cy="3521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6660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59897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971550"/>
            <a:ext cx="4189412" cy="3521869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105400" y="971550"/>
            <a:ext cx="3657600" cy="1771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5105400" y="2800350"/>
            <a:ext cx="3657600" cy="1714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74906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1657350"/>
            <a:ext cx="7924800" cy="2686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0" y="1047750"/>
            <a:ext cx="7924800" cy="457200"/>
          </a:xfrm>
        </p:spPr>
        <p:txBody>
          <a:bodyPr/>
          <a:lstStyle>
            <a:lvl1pPr marL="0" indent="0">
              <a:buNone/>
              <a:defRPr sz="2400" b="1"/>
            </a:lvl1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62953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450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971550"/>
            <a:ext cx="7923212" cy="352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850106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82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029" name="Rectangle 35"/>
          <p:cNvSpPr>
            <a:spLocks noChangeArrowheads="1"/>
          </p:cNvSpPr>
          <p:nvPr/>
        </p:nvSpPr>
        <p:spPr bwMode="auto">
          <a:xfrm>
            <a:off x="6705600" y="491490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43DBA627-09D6-4F6C-921A-2B5A1E4AADE1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 dirty="0">
              <a:solidFill>
                <a:srgbClr val="0C86F4"/>
              </a:solidFill>
            </a:endParaRPr>
          </a:p>
        </p:txBody>
      </p:sp>
      <p:sp>
        <p:nvSpPr>
          <p:cNvPr id="1030" name="Text Box 36"/>
          <p:cNvSpPr txBox="1">
            <a:spLocks noChangeArrowheads="1"/>
          </p:cNvSpPr>
          <p:nvPr/>
        </p:nvSpPr>
        <p:spPr bwMode="auto">
          <a:xfrm>
            <a:off x="3657600" y="4904185"/>
            <a:ext cx="155523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/>
              <a:t> 2018 Eaton. All rights reserved.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29150"/>
            <a:ext cx="1074269" cy="3559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5" r:id="rId2"/>
    <p:sldLayoutId id="2147483706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7C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4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971550"/>
            <a:ext cx="7923212" cy="352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850106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82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029" name="Rectangle 35"/>
          <p:cNvSpPr>
            <a:spLocks noChangeArrowheads="1"/>
          </p:cNvSpPr>
          <p:nvPr/>
        </p:nvSpPr>
        <p:spPr bwMode="auto">
          <a:xfrm>
            <a:off x="6705600" y="491490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43DBA627-09D6-4F6C-921A-2B5A1E4AADE1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 dirty="0">
              <a:solidFill>
                <a:srgbClr val="0C86F4"/>
              </a:solidFill>
            </a:endParaRPr>
          </a:p>
        </p:txBody>
      </p:sp>
      <p:sp>
        <p:nvSpPr>
          <p:cNvPr id="1030" name="Text Box 36"/>
          <p:cNvSpPr txBox="1">
            <a:spLocks noChangeArrowheads="1"/>
          </p:cNvSpPr>
          <p:nvPr/>
        </p:nvSpPr>
        <p:spPr bwMode="auto">
          <a:xfrm>
            <a:off x="3657600" y="4904185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>
                <a:solidFill>
                  <a:srgbClr val="000000"/>
                </a:solidFill>
              </a:rPr>
              <a:t> 2017 Eaton. All Rights Reserved.</a:t>
            </a:r>
            <a:r>
              <a:rPr lang="en-US" sz="700" dirty="0" smtClean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29150"/>
            <a:ext cx="1074269" cy="3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8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7C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4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971550"/>
            <a:ext cx="7923212" cy="352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850106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82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029" name="Rectangle 35"/>
          <p:cNvSpPr>
            <a:spLocks noChangeArrowheads="1"/>
          </p:cNvSpPr>
          <p:nvPr/>
        </p:nvSpPr>
        <p:spPr bwMode="auto">
          <a:xfrm>
            <a:off x="6705600" y="491490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43DBA627-09D6-4F6C-921A-2B5A1E4AADE1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 dirty="0">
              <a:solidFill>
                <a:srgbClr val="0C86F4"/>
              </a:solidFill>
            </a:endParaRPr>
          </a:p>
        </p:txBody>
      </p:sp>
      <p:sp>
        <p:nvSpPr>
          <p:cNvPr id="1030" name="Text Box 36"/>
          <p:cNvSpPr txBox="1">
            <a:spLocks noChangeArrowheads="1"/>
          </p:cNvSpPr>
          <p:nvPr/>
        </p:nvSpPr>
        <p:spPr bwMode="auto">
          <a:xfrm>
            <a:off x="3657600" y="4904185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>
                <a:solidFill>
                  <a:srgbClr val="000000"/>
                </a:solidFill>
              </a:rPr>
              <a:t> 2017 Eaton. All Rights Reserved.</a:t>
            </a:r>
            <a:r>
              <a:rPr lang="en-US" sz="700" dirty="0" smtClean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29150"/>
            <a:ext cx="1074269" cy="3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9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6" r:id="rId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7C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4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164432"/>
            <a:ext cx="7923212" cy="352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82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9" name="Rectangle 35"/>
          <p:cNvSpPr>
            <a:spLocks noChangeArrowheads="1"/>
          </p:cNvSpPr>
          <p:nvPr/>
        </p:nvSpPr>
        <p:spPr bwMode="auto">
          <a:xfrm>
            <a:off x="6705600" y="491490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A84BFA18-DC1C-4003-8489-8A4400C9EBCF}" type="slidenum">
              <a:rPr lang="en-US" sz="675">
                <a:solidFill>
                  <a:srgbClr val="0C86F4"/>
                </a:solidFill>
                <a:latin typeface="Arial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675" dirty="0">
              <a:solidFill>
                <a:srgbClr val="0C86F4"/>
              </a:solidFill>
              <a:latin typeface="Arial"/>
            </a:endParaRPr>
          </a:p>
        </p:txBody>
      </p:sp>
      <p:sp>
        <p:nvSpPr>
          <p:cNvPr id="1030" name="Text Box 36"/>
          <p:cNvSpPr txBox="1">
            <a:spLocks noChangeArrowheads="1"/>
          </p:cNvSpPr>
          <p:nvPr/>
        </p:nvSpPr>
        <p:spPr bwMode="auto">
          <a:xfrm>
            <a:off x="3657600" y="4904185"/>
            <a:ext cx="1239442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525" dirty="0" smtClean="0">
                <a:solidFill>
                  <a:srgbClr val="000000"/>
                </a:solidFill>
              </a:rPr>
              <a:t> 2015 Eaton. All Rights Reserved.</a:t>
            </a:r>
            <a:endParaRPr lang="en-US" sz="525" dirty="0" smtClean="0">
              <a:solidFill>
                <a:srgbClr val="FFFFFF"/>
              </a:solidFill>
            </a:endParaRPr>
          </a:p>
        </p:txBody>
      </p:sp>
      <p:pic>
        <p:nvPicPr>
          <p:cNvPr id="1031" name="Picture 39" descr="Eaton - white background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729162"/>
            <a:ext cx="1219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20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67C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67C6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67C6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67C6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67C6"/>
          </a:solidFill>
          <a:latin typeface="Arial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67C6"/>
          </a:solidFill>
          <a:latin typeface="Arial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67C6"/>
          </a:solidFill>
          <a:latin typeface="Arial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67C6"/>
          </a:solidFill>
          <a:latin typeface="Arial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67C6"/>
          </a:solidFill>
          <a:latin typeface="Arial" charset="0"/>
        </a:defRPr>
      </a:lvl9pPr>
    </p:titleStyle>
    <p:bodyStyle>
      <a:lvl1pPr marL="257175" indent="-25717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100">
          <a:solidFill>
            <a:srgbClr val="292929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1800">
          <a:solidFill>
            <a:srgbClr val="292929"/>
          </a:solidFill>
          <a:latin typeface="+mn-lt"/>
        </a:defRPr>
      </a:lvl2pPr>
      <a:lvl3pPr marL="857250" indent="-1714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1500">
          <a:solidFill>
            <a:srgbClr val="292929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0067C6"/>
        </a:buClr>
        <a:buChar char="•"/>
        <a:defRPr sz="1500">
          <a:solidFill>
            <a:srgbClr val="292929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1500">
          <a:solidFill>
            <a:schemeClr val="bg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1500">
          <a:solidFill>
            <a:schemeClr val="bg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1500">
          <a:solidFill>
            <a:schemeClr val="bg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1500">
          <a:solidFill>
            <a:schemeClr val="bg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15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stat/statistics-explained/index.php/File:Electricity_prices,_first_half_of_year,_2015-2017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wmf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1"/>
          <a:stretch/>
        </p:blipFill>
        <p:spPr>
          <a:xfrm>
            <a:off x="374280" y="-3687"/>
            <a:ext cx="8769719" cy="3962400"/>
          </a:xfrm>
          <a:prstGeom prst="rect">
            <a:avLst/>
          </a:prstGeom>
        </p:spPr>
      </p:pic>
      <p:sp>
        <p:nvSpPr>
          <p:cNvPr id="10" name="Rectangle 1"/>
          <p:cNvSpPr>
            <a:spLocks/>
          </p:cNvSpPr>
          <p:nvPr/>
        </p:nvSpPr>
        <p:spPr bwMode="auto">
          <a:xfrm>
            <a:off x="374280" y="285750"/>
            <a:ext cx="5340720" cy="1695450"/>
          </a:xfrm>
          <a:prstGeom prst="rect">
            <a:avLst/>
          </a:prstGeom>
          <a:solidFill>
            <a:srgbClr val="0067C6">
              <a:alpha val="89803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lvl="1"/>
            <a:r>
              <a:rPr lang="fi-FI" sz="2800" dirty="0" smtClean="0">
                <a:solidFill>
                  <a:srgbClr val="FFFFFF"/>
                </a:solidFill>
              </a:rPr>
              <a:t>Eaton 91PS </a:t>
            </a:r>
            <a:r>
              <a:rPr lang="ru-RU" sz="2800" dirty="0" smtClean="0">
                <a:solidFill>
                  <a:srgbClr val="FFFFFF"/>
                </a:solidFill>
              </a:rPr>
              <a:t>и</a:t>
            </a:r>
            <a:r>
              <a:rPr lang="fi-FI" sz="2800" dirty="0" smtClean="0">
                <a:solidFill>
                  <a:srgbClr val="FFFFFF"/>
                </a:solidFill>
              </a:rPr>
              <a:t> 93PS UPS </a:t>
            </a:r>
            <a:r>
              <a:rPr lang="fi-FI" sz="2800" dirty="0">
                <a:solidFill>
                  <a:srgbClr val="FFFFFF"/>
                </a:solidFill>
              </a:rPr>
              <a:t/>
            </a:r>
            <a:br>
              <a:rPr lang="fi-FI" sz="2800" dirty="0">
                <a:solidFill>
                  <a:srgbClr val="FFFFFF"/>
                </a:solidFill>
              </a:rPr>
            </a:br>
            <a:r>
              <a:rPr lang="fi-FI" sz="2800" dirty="0" smtClean="0">
                <a:solidFill>
                  <a:srgbClr val="FFFFFF"/>
                </a:solidFill>
              </a:rPr>
              <a:t>8 – 30 </a:t>
            </a:r>
            <a:r>
              <a:rPr lang="ru-RU" sz="2800" dirty="0" smtClean="0">
                <a:solidFill>
                  <a:srgbClr val="FFFFFF"/>
                </a:solidFill>
              </a:rPr>
              <a:t>кВт </a:t>
            </a:r>
            <a:r>
              <a:rPr lang="fi-FI" sz="2800" dirty="0" smtClean="0">
                <a:solidFill>
                  <a:srgbClr val="FFFFFF"/>
                </a:solidFill>
              </a:rPr>
              <a:t>/ 8 – 40 </a:t>
            </a:r>
            <a:r>
              <a:rPr lang="ru-RU" sz="2800" dirty="0" smtClean="0">
                <a:solidFill>
                  <a:srgbClr val="FFFFFF"/>
                </a:solidFill>
              </a:rPr>
              <a:t>кВт</a:t>
            </a:r>
            <a:endParaRPr lang="fi-FI" sz="2800" dirty="0">
              <a:solidFill>
                <a:srgbClr val="FFFFFF"/>
              </a:solidFill>
            </a:endParaRPr>
          </a:p>
          <a:p>
            <a:pPr lvl="1"/>
            <a:r>
              <a:rPr lang="ru-RU" i="1" dirty="0" smtClean="0">
                <a:solidFill>
                  <a:srgbClr val="FFFFFF"/>
                </a:solidFill>
              </a:rPr>
              <a:t>Передовые технологии в ИБП для малых ЦОД и критически важных приложений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562" y="266700"/>
            <a:ext cx="3602438" cy="360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Горячая замена силовых модулей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824" y="2377457"/>
            <a:ext cx="3053606" cy="2050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254824" y="1291599"/>
            <a:ext cx="2287508" cy="8200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280424"/>
            <a:ext cx="4343400" cy="2921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67C6"/>
              </a:buClr>
              <a:buFontTx/>
              <a:buChar char="•"/>
            </a:pPr>
            <a:r>
              <a:rPr lang="ru-RU" sz="1800" kern="0" dirty="0" smtClean="0">
                <a:solidFill>
                  <a:srgbClr val="292929"/>
                </a:solidFill>
                <a:latin typeface="Arial"/>
              </a:rPr>
              <a:t>Замена модуля возможна во время питания нагрузки другим модулем</a:t>
            </a:r>
            <a:r>
              <a:rPr lang="fi-FI" sz="1800" kern="0" dirty="0" smtClean="0">
                <a:solidFill>
                  <a:srgbClr val="292929"/>
                </a:solidFill>
                <a:latin typeface="Arial"/>
              </a:rPr>
              <a:t> (</a:t>
            </a:r>
            <a:r>
              <a:rPr lang="ru-RU" sz="1800" b="1" kern="0" dirty="0" smtClean="0">
                <a:solidFill>
                  <a:srgbClr val="0067CD"/>
                </a:solidFill>
                <a:latin typeface="Arial"/>
              </a:rPr>
              <a:t>обслуживание без перерывов</a:t>
            </a:r>
            <a:r>
              <a:rPr lang="fi-FI" sz="1800" kern="0" dirty="0" smtClean="0">
                <a:solidFill>
                  <a:srgbClr val="292929"/>
                </a:solidFill>
                <a:latin typeface="Arial"/>
              </a:rPr>
              <a:t>)</a:t>
            </a:r>
            <a:endParaRPr lang="fi-FI" sz="1800" kern="0" dirty="0">
              <a:solidFill>
                <a:srgbClr val="292929"/>
              </a:solidFill>
              <a:latin typeface="Arial"/>
            </a:endParaRPr>
          </a:p>
          <a:p>
            <a:pPr marL="342900" lvl="0" indent="-342900">
              <a:buClr>
                <a:srgbClr val="0067C6"/>
              </a:buClr>
              <a:buFontTx/>
              <a:buChar char="•"/>
            </a:pPr>
            <a:r>
              <a:rPr lang="ru-RU" sz="1800" kern="0" dirty="0" smtClean="0">
                <a:solidFill>
                  <a:srgbClr val="292929"/>
                </a:solidFill>
                <a:latin typeface="Arial"/>
              </a:rPr>
              <a:t>Добавление </a:t>
            </a:r>
            <a:r>
              <a:rPr lang="ru-RU" sz="1800" kern="0" dirty="0">
                <a:solidFill>
                  <a:srgbClr val="292929"/>
                </a:solidFill>
                <a:latin typeface="Arial"/>
              </a:rPr>
              <a:t>модуля </a:t>
            </a:r>
            <a:r>
              <a:rPr lang="ru-RU" sz="1800" kern="0" dirty="0" smtClean="0">
                <a:solidFill>
                  <a:srgbClr val="292929"/>
                </a:solidFill>
                <a:latin typeface="Arial"/>
              </a:rPr>
              <a:t>возможно </a:t>
            </a:r>
            <a:r>
              <a:rPr lang="ru-RU" sz="1800" kern="0" dirty="0">
                <a:solidFill>
                  <a:srgbClr val="292929"/>
                </a:solidFill>
                <a:latin typeface="Arial"/>
              </a:rPr>
              <a:t>во время питания нагрузки другим </a:t>
            </a:r>
            <a:r>
              <a:rPr lang="ru-RU" sz="1800" kern="0" dirty="0" smtClean="0">
                <a:solidFill>
                  <a:srgbClr val="292929"/>
                </a:solidFill>
                <a:latin typeface="Arial"/>
              </a:rPr>
              <a:t>модулем </a:t>
            </a:r>
            <a:r>
              <a:rPr lang="fi-FI" sz="1800" kern="0" dirty="0" smtClean="0">
                <a:solidFill>
                  <a:srgbClr val="292929"/>
                </a:solidFill>
                <a:latin typeface="Arial"/>
              </a:rPr>
              <a:t>(</a:t>
            </a:r>
            <a:r>
              <a:rPr lang="ru-RU" sz="1800" b="1" kern="0" dirty="0" smtClean="0">
                <a:solidFill>
                  <a:srgbClr val="0067CD"/>
                </a:solidFill>
                <a:latin typeface="Arial"/>
              </a:rPr>
              <a:t>горячее масштабирование</a:t>
            </a:r>
            <a:r>
              <a:rPr lang="fi-FI" sz="1800" kern="0" dirty="0" smtClean="0">
                <a:solidFill>
                  <a:srgbClr val="292929"/>
                </a:solidFill>
                <a:latin typeface="Arial"/>
              </a:rPr>
              <a:t>)</a:t>
            </a:r>
          </a:p>
          <a:p>
            <a:pPr marL="342900" lvl="0" indent="-342900">
              <a:buClr>
                <a:srgbClr val="0067C6"/>
              </a:buClr>
              <a:buFontTx/>
              <a:buChar char="•"/>
            </a:pPr>
            <a:r>
              <a:rPr lang="ru-RU" sz="1800" kern="0" dirty="0" smtClean="0">
                <a:solidFill>
                  <a:srgbClr val="292929"/>
                </a:solidFill>
                <a:latin typeface="Arial"/>
              </a:rPr>
              <a:t>Процедура замены/добавления занимает менее 10 минут</a:t>
            </a:r>
            <a:endParaRPr lang="fi-FI" sz="1800" kern="0" dirty="0">
              <a:solidFill>
                <a:srgbClr val="292929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2936" y="1123950"/>
            <a:ext cx="758122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15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 smtClean="0"/>
              <a:t>Нулевое время простоя</a:t>
            </a:r>
            <a:endParaRPr lang="fi-FI" sz="2200" dirty="0" smtClean="0"/>
          </a:p>
          <a:p>
            <a:pPr lvl="1"/>
            <a:r>
              <a:rPr lang="fi-FI" sz="1800" b="1" dirty="0" smtClean="0"/>
              <a:t>Hot sync </a:t>
            </a:r>
            <a:r>
              <a:rPr lang="fi-FI" sz="1800" dirty="0" smtClean="0"/>
              <a:t>– </a:t>
            </a:r>
            <a:r>
              <a:rPr lang="ru-RU" sz="1800" dirty="0" smtClean="0"/>
              <a:t>в параллельной системе нет единой точки отказа</a:t>
            </a:r>
            <a:endParaRPr lang="fi-FI" sz="1800" dirty="0" smtClean="0"/>
          </a:p>
          <a:p>
            <a:pPr lvl="1"/>
            <a:r>
              <a:rPr lang="ru-RU" sz="1800" dirty="0" smtClean="0"/>
              <a:t>Технология интеллектуального заряда батарей –</a:t>
            </a:r>
            <a:r>
              <a:rPr lang="fi-FI" sz="1800" dirty="0" smtClean="0"/>
              <a:t> </a:t>
            </a:r>
            <a:r>
              <a:rPr lang="fi-FI" sz="1800" b="1" dirty="0" smtClean="0"/>
              <a:t>ABM</a:t>
            </a:r>
            <a:r>
              <a:rPr lang="ru-RU" sz="1800" dirty="0" smtClean="0"/>
              <a:t> – продление жизни батарей, предупреждение о необходимости замены заранее</a:t>
            </a:r>
            <a:endParaRPr lang="fi-FI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Высокая отказоустойчивость</a:t>
            </a:r>
            <a:endParaRPr lang="fi-FI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2959588"/>
            <a:ext cx="3200400" cy="1593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478" y="1123200"/>
            <a:ext cx="759849" cy="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2497" y="1123950"/>
            <a:ext cx="5661477" cy="3521869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3Ф ИБП </a:t>
            </a:r>
            <a:r>
              <a:rPr lang="fi-FI" sz="1800" dirty="0" smtClean="0"/>
              <a:t>Eaton</a:t>
            </a:r>
            <a:r>
              <a:rPr lang="ru-RU" sz="1800" dirty="0" smtClean="0"/>
              <a:t> поставляются с</a:t>
            </a:r>
            <a:r>
              <a:rPr lang="fi-FI" sz="1800" dirty="0" smtClean="0"/>
              <a:t> </a:t>
            </a:r>
            <a:r>
              <a:rPr lang="ru-RU" sz="1800" dirty="0" smtClean="0">
                <a:solidFill>
                  <a:srgbClr val="3467CD"/>
                </a:solidFill>
              </a:rPr>
              <a:t>подобранными заранее, предустановленными, протестированными на заводе </a:t>
            </a:r>
            <a:r>
              <a:rPr lang="ru-RU" sz="1800" dirty="0" smtClean="0"/>
              <a:t>защитными компонентами по стандарту безопасности</a:t>
            </a:r>
            <a:endParaRPr lang="fi-FI" sz="1800" dirty="0"/>
          </a:p>
          <a:p>
            <a:pPr lvl="1"/>
            <a:r>
              <a:rPr lang="ru-RU" sz="1500" dirty="0" smtClean="0"/>
              <a:t>Сверхбыстрый плавкий предохранитель в статическом переключателе</a:t>
            </a:r>
            <a:endParaRPr lang="fi-FI" sz="1500" dirty="0"/>
          </a:p>
          <a:p>
            <a:pPr lvl="1"/>
            <a:r>
              <a:rPr lang="ru-RU" sz="1500" dirty="0" smtClean="0"/>
              <a:t>Встроенная защита от обратного тока</a:t>
            </a:r>
            <a:endParaRPr lang="fi-FI" sz="1500" dirty="0"/>
          </a:p>
          <a:p>
            <a:pPr marL="342900" lvl="1" indent="0">
              <a:buNone/>
            </a:pPr>
            <a:r>
              <a:rPr lang="ru-RU" sz="1200" i="1" dirty="0" smtClean="0"/>
              <a:t>Требуется по МЭК </a:t>
            </a:r>
            <a:r>
              <a:rPr lang="fi-FI" sz="1200" i="1" dirty="0" smtClean="0"/>
              <a:t>62040-1</a:t>
            </a:r>
            <a:endParaRPr lang="fi-FI" sz="1200" i="1" dirty="0"/>
          </a:p>
          <a:p>
            <a:r>
              <a:rPr lang="ru-RU" sz="1800" dirty="0" smtClean="0"/>
              <a:t>Нет необходимости подбирать внешнюю дополнительную защиту до ИБП и стоимость установки снижена</a:t>
            </a:r>
            <a:endParaRPr lang="fi-FI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 электроустановки</a:t>
            </a:r>
            <a:endParaRPr lang="fi-FI" dirty="0"/>
          </a:p>
        </p:txBody>
      </p:sp>
      <p:grpSp>
        <p:nvGrpSpPr>
          <p:cNvPr id="4" name="Group 3"/>
          <p:cNvGrpSpPr/>
          <p:nvPr/>
        </p:nvGrpSpPr>
        <p:grpSpPr>
          <a:xfrm>
            <a:off x="6377700" y="975150"/>
            <a:ext cx="1925086" cy="2511000"/>
            <a:chOff x="5472000" y="2072727"/>
            <a:chExt cx="2566781" cy="3348000"/>
          </a:xfrm>
          <a:scene3d>
            <a:camera prst="perspectiveFront">
              <a:rot lat="19500000" lon="18900000" rev="3600000"/>
            </a:camera>
            <a:lightRig rig="threePt" dir="t"/>
          </a:scene3d>
        </p:grpSpPr>
        <p:grpSp>
          <p:nvGrpSpPr>
            <p:cNvPr id="5" name="Group 4"/>
            <p:cNvGrpSpPr/>
            <p:nvPr/>
          </p:nvGrpSpPr>
          <p:grpSpPr>
            <a:xfrm>
              <a:off x="5510419" y="2187900"/>
              <a:ext cx="2490581" cy="3001009"/>
              <a:chOff x="5510419" y="2187900"/>
              <a:chExt cx="2490581" cy="3001009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5510419" y="3374908"/>
                <a:ext cx="1761485" cy="893692"/>
              </a:xfrm>
              <a:prstGeom prst="roundRect">
                <a:avLst>
                  <a:gd name="adj" fmla="val 163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  <a:effectLst/>
              <a:sp3d z="152400" extrusionH="1676400" prstMaterial="clear">
                <a:bevelT w="0" h="0"/>
                <a:bevelB w="0" h="0"/>
                <a:extrusionClr>
                  <a:schemeClr val="bg1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1200" dirty="0">
                    <a:latin typeface="Eaton" pitchFamily="50" charset="0"/>
                  </a:rPr>
                  <a:t>UPS</a:t>
                </a:r>
                <a:endParaRPr lang="en-US" sz="1200" dirty="0">
                  <a:latin typeface="Eaton" pitchFamily="50" charset="0"/>
                </a:endParaRPr>
              </a:p>
            </p:txBody>
          </p:sp>
          <p:grpSp>
            <p:nvGrpSpPr>
              <p:cNvPr id="8" name="Group 7"/>
              <p:cNvGrpSpPr>
                <a:grpSpLocks noChangeAspect="1"/>
              </p:cNvGrpSpPr>
              <p:nvPr/>
            </p:nvGrpSpPr>
            <p:grpSpPr>
              <a:xfrm>
                <a:off x="5625390" y="2196820"/>
                <a:ext cx="436110" cy="2992089"/>
                <a:chOff x="2857073" y="1555829"/>
                <a:chExt cx="518403" cy="3556673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3114654" y="3353505"/>
                  <a:ext cx="2097" cy="1758997"/>
                  <a:chOff x="2430031" y="3353505"/>
                  <a:chExt cx="2097" cy="1758997"/>
                </a:xfrm>
              </p:grpSpPr>
              <p:cxnSp>
                <p:nvCxnSpPr>
                  <p:cNvPr id="42" name="Straight Connector 41"/>
                  <p:cNvCxnSpPr>
                    <a:stCxn id="32" idx="2"/>
                  </p:cNvCxnSpPr>
                  <p:nvPr/>
                </p:nvCxnSpPr>
                <p:spPr>
                  <a:xfrm flipH="1">
                    <a:off x="2430032" y="3353505"/>
                    <a:ext cx="2096" cy="87301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  <a:tailEnd type="oval" w="sm" len="sm"/>
                  </a:ln>
                  <a:sp3d z="-787400" extrusionH="25400">
                    <a:bevelT w="31750" h="25400"/>
                    <a:extrusionClr>
                      <a:srgbClr val="FF0000"/>
                    </a:extrusion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flipH="1" flipV="1">
                    <a:off x="2430358" y="3576440"/>
                    <a:ext cx="1770" cy="1536062"/>
                  </a:xfrm>
                  <a:prstGeom prst="line">
                    <a:avLst/>
                  </a:prstGeom>
                  <a:ln w="88900" cap="rnd">
                    <a:solidFill>
                      <a:srgbClr val="FF0000"/>
                    </a:solidFill>
                    <a:headEnd type="stealth"/>
                    <a:tailEnd type="oval" w="sm" len="sm"/>
                  </a:ln>
                  <a:sp3d z="-787400" extrusionH="38100">
                    <a:bevelT w="25400" h="25400"/>
                    <a:extrusionClr>
                      <a:srgbClr val="FF0000"/>
                    </a:extrusion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flipV="1">
                    <a:off x="2430031" y="3440806"/>
                    <a:ext cx="0" cy="135632"/>
                  </a:xfrm>
                  <a:prstGeom prst="line">
                    <a:avLst/>
                  </a:prstGeom>
                  <a:ln w="57150" cap="rnd">
                    <a:solidFill>
                      <a:srgbClr val="FF0000"/>
                    </a:solidFill>
                    <a:tailEnd type="none" w="sm" len="sm"/>
                  </a:ln>
                  <a:sp3d z="-749300" extrusionH="25400">
                    <a:bevelT w="31750" h="25400"/>
                    <a:extrusionClr>
                      <a:srgbClr val="FF0000"/>
                    </a:extrusion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Rectangle 31"/>
                <p:cNvSpPr/>
                <p:nvPr/>
              </p:nvSpPr>
              <p:spPr>
                <a:xfrm>
                  <a:off x="2951998" y="3024000"/>
                  <a:ext cx="329507" cy="329505"/>
                </a:xfrm>
                <a:prstGeom prst="rect">
                  <a:avLst/>
                </a:prstGeom>
                <a:solidFill>
                  <a:schemeClr val="bg2"/>
                </a:solidFill>
                <a:ln w="38100">
                  <a:solidFill>
                    <a:srgbClr val="FF0000"/>
                  </a:solidFill>
                </a:ln>
                <a:sp3d z="-787400" extrusionH="25400">
                  <a:bevelT w="31750" h="25400" prst="slope"/>
                  <a:extrusionClr>
                    <a:srgbClr val="FF000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Eaton" pitchFamily="50" charset="0"/>
                  </a:endParaRPr>
                </a:p>
              </p:txBody>
            </p:sp>
            <p:grpSp>
              <p:nvGrpSpPr>
                <p:cNvPr id="33" name="Group 32"/>
                <p:cNvGrpSpPr/>
                <p:nvPr/>
              </p:nvGrpSpPr>
              <p:grpSpPr>
                <a:xfrm>
                  <a:off x="2857073" y="3113985"/>
                  <a:ext cx="180000" cy="144032"/>
                  <a:chOff x="3019073" y="3068960"/>
                  <a:chExt cx="180000" cy="144032"/>
                </a:xfrm>
              </p:grpSpPr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3019073" y="3068960"/>
                    <a:ext cx="180000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  <a:prstDash val="solid"/>
                  </a:ln>
                  <a:sp3d z="-787400" extrusionH="25400">
                    <a:bevelT w="31750" h="25400"/>
                    <a:extrusionClr>
                      <a:srgbClr val="FF0000"/>
                    </a:extrusion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Isosceles Triangle 39"/>
                  <p:cNvSpPr/>
                  <p:nvPr/>
                </p:nvSpPr>
                <p:spPr>
                  <a:xfrm>
                    <a:off x="3037392" y="3087008"/>
                    <a:ext cx="144016" cy="125984"/>
                  </a:xfrm>
                  <a:prstGeom prst="triangle">
                    <a:avLst/>
                  </a:prstGeom>
                  <a:solidFill>
                    <a:schemeClr val="bg2"/>
                  </a:solidFill>
                  <a:ln w="38100">
                    <a:solidFill>
                      <a:srgbClr val="FF0000"/>
                    </a:solidFill>
                  </a:ln>
                  <a:sp3d z="-787400" extrusionH="25400">
                    <a:bevelT w="25400" h="25400" prst="slope"/>
                    <a:extrusionClr>
                      <a:srgbClr val="FF0000"/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Eaton" pitchFamily="50" charset="0"/>
                    </a:endParaRPr>
                  </a:p>
                </p:txBody>
              </p:sp>
              <p:cxnSp>
                <p:nvCxnSpPr>
                  <p:cNvPr id="41" name="Straight Connector 40"/>
                  <p:cNvCxnSpPr>
                    <a:endCxn id="40" idx="1"/>
                  </p:cNvCxnSpPr>
                  <p:nvPr/>
                </p:nvCxnSpPr>
                <p:spPr>
                  <a:xfrm>
                    <a:off x="3019073" y="3150000"/>
                    <a:ext cx="54323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  <a:prstDash val="solid"/>
                  </a:ln>
                  <a:sp3d z="-787400" extrusionH="25400">
                    <a:bevelT w="31750" h="25400"/>
                    <a:extrusionClr>
                      <a:srgbClr val="FF0000"/>
                    </a:extrusion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Group 33"/>
                <p:cNvGrpSpPr/>
                <p:nvPr/>
              </p:nvGrpSpPr>
              <p:grpSpPr>
                <a:xfrm rot="10800000">
                  <a:off x="3195476" y="3113984"/>
                  <a:ext cx="180000" cy="144032"/>
                  <a:chOff x="3014524" y="3068960"/>
                  <a:chExt cx="180000" cy="144032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3014524" y="3068960"/>
                    <a:ext cx="180000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  <a:prstDash val="solid"/>
                  </a:ln>
                  <a:sp3d z="-787400" extrusionH="25400">
                    <a:bevelT w="31750" h="25400"/>
                    <a:extrusionClr>
                      <a:srgbClr val="FF0000"/>
                    </a:extrusion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Isosceles Triangle 36"/>
                  <p:cNvSpPr/>
                  <p:nvPr/>
                </p:nvSpPr>
                <p:spPr>
                  <a:xfrm>
                    <a:off x="3032843" y="3087008"/>
                    <a:ext cx="144016" cy="125984"/>
                  </a:xfrm>
                  <a:prstGeom prst="triangle">
                    <a:avLst/>
                  </a:prstGeom>
                  <a:solidFill>
                    <a:schemeClr val="bg2"/>
                  </a:solidFill>
                  <a:ln w="38100">
                    <a:solidFill>
                      <a:srgbClr val="FF0000"/>
                    </a:solidFill>
                  </a:ln>
                  <a:sp3d z="-787400" extrusionH="25400">
                    <a:bevelT w="25400" h="25400" prst="slope"/>
                    <a:extrusionClr>
                      <a:srgbClr val="FF0000"/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Eaton" pitchFamily="50" charset="0"/>
                    </a:endParaRPr>
                  </a:p>
                </p:txBody>
              </p:sp>
              <p:cxnSp>
                <p:nvCxnSpPr>
                  <p:cNvPr id="38" name="Straight Connector 37"/>
                  <p:cNvCxnSpPr>
                    <a:endCxn id="37" idx="1"/>
                  </p:cNvCxnSpPr>
                  <p:nvPr/>
                </p:nvCxnSpPr>
                <p:spPr>
                  <a:xfrm>
                    <a:off x="3014524" y="3150000"/>
                    <a:ext cx="54323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  <a:prstDash val="solid"/>
                  </a:ln>
                  <a:sp3d z="-787400" extrusionH="25400">
                    <a:bevelT w="31750" h="25400"/>
                    <a:extrusionClr>
                      <a:srgbClr val="FF0000"/>
                    </a:extrusion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3114656" y="1555829"/>
                  <a:ext cx="0" cy="1460117"/>
                </a:xfrm>
                <a:prstGeom prst="line">
                  <a:avLst/>
                </a:prstGeom>
                <a:ln w="88900">
                  <a:solidFill>
                    <a:srgbClr val="FF0000"/>
                  </a:solidFill>
                  <a:tailEnd type="none" w="sm" len="sm"/>
                </a:ln>
                <a:sp3d z="-787400" extrusionH="38100">
                  <a:bevelT w="25400" h="25400"/>
                  <a:extrusionClr>
                    <a:srgbClr val="FF0000"/>
                  </a:extrusion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6720360" y="3290953"/>
                <a:ext cx="277490" cy="701448"/>
                <a:chOff x="2625401" y="2921444"/>
                <a:chExt cx="252264" cy="637680"/>
              </a:xfrm>
            </p:grpSpPr>
            <p:grpSp>
              <p:nvGrpSpPr>
                <p:cNvPr id="14" name="Group 13"/>
                <p:cNvGrpSpPr>
                  <a:grpSpLocks noChangeAspect="1"/>
                </p:cNvGrpSpPr>
                <p:nvPr/>
              </p:nvGrpSpPr>
              <p:grpSpPr>
                <a:xfrm>
                  <a:off x="2625401" y="3306861"/>
                  <a:ext cx="252263" cy="252263"/>
                  <a:chOff x="2051720" y="3212976"/>
                  <a:chExt cx="540000" cy="540000"/>
                </a:xfrm>
              </p:grpSpPr>
              <p:sp>
                <p:nvSpPr>
                  <p:cNvPr id="24" name="Rectangle 23"/>
                  <p:cNvSpPr/>
                  <p:nvPr/>
                </p:nvSpPr>
                <p:spPr>
                  <a:xfrm>
                    <a:off x="2051720" y="3212976"/>
                    <a:ext cx="540000" cy="540000"/>
                  </a:xfrm>
                  <a:prstGeom prst="rect">
                    <a:avLst/>
                  </a:prstGeom>
                  <a:solidFill>
                    <a:schemeClr val="bg2"/>
                  </a:solidFill>
                  <a:ln w="25400">
                    <a:solidFill>
                      <a:srgbClr val="92D050"/>
                    </a:solidFill>
                  </a:ln>
                  <a:sp3d z="-787400" extrusionH="38100">
                    <a:bevelT w="31750" h="31750" prst="slope"/>
                    <a:extrusionClr>
                      <a:srgbClr val="92D050"/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Eaton" pitchFamily="50" charset="0"/>
                    </a:endParaRPr>
                  </a:p>
                </p:txBody>
              </p:sp>
              <p:cxnSp>
                <p:nvCxnSpPr>
                  <p:cNvPr id="25" name="Straight Connector 24"/>
                  <p:cNvCxnSpPr/>
                  <p:nvPr/>
                </p:nvCxnSpPr>
                <p:spPr>
                  <a:xfrm flipH="1">
                    <a:off x="2051720" y="3212976"/>
                    <a:ext cx="540000" cy="540000"/>
                  </a:xfrm>
                  <a:prstGeom prst="line">
                    <a:avLst/>
                  </a:prstGeom>
                  <a:ln w="25400">
                    <a:solidFill>
                      <a:srgbClr val="92D050"/>
                    </a:solidFill>
                  </a:ln>
                  <a:sp3d z="-787400" extrusionH="38100">
                    <a:bevelT w="31750" h="31750"/>
                    <a:extrusionClr>
                      <a:srgbClr val="92D050"/>
                    </a:extrusion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" name="Group 25"/>
                  <p:cNvGrpSpPr/>
                  <p:nvPr/>
                </p:nvGrpSpPr>
                <p:grpSpPr>
                  <a:xfrm flipH="1">
                    <a:off x="2321720" y="3443189"/>
                    <a:ext cx="215968" cy="252000"/>
                    <a:chOff x="3852000" y="3348000"/>
                    <a:chExt cx="216000" cy="252000"/>
                  </a:xfrm>
                </p:grpSpPr>
                <p:sp>
                  <p:nvSpPr>
                    <p:cNvPr id="29" name="Arc 28"/>
                    <p:cNvSpPr/>
                    <p:nvPr/>
                  </p:nvSpPr>
                  <p:spPr>
                    <a:xfrm>
                      <a:off x="3852000" y="3348000"/>
                      <a:ext cx="108000" cy="252000"/>
                    </a:xfrm>
                    <a:prstGeom prst="arc">
                      <a:avLst>
                        <a:gd name="adj1" fmla="val 11200472"/>
                        <a:gd name="adj2" fmla="val 0"/>
                      </a:avLst>
                    </a:prstGeom>
                    <a:ln w="25400">
                      <a:solidFill>
                        <a:srgbClr val="92D050"/>
                      </a:solidFill>
                    </a:ln>
                    <a:sp3d z="-787400" extrusionH="38100">
                      <a:bevelT w="31750" h="31750"/>
                      <a:extrusionClr>
                        <a:srgbClr val="92D050"/>
                      </a:extrusionClr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Eaton" pitchFamily="50" charset="0"/>
                      </a:endParaRPr>
                    </a:p>
                  </p:txBody>
                </p:sp>
                <p:sp>
                  <p:nvSpPr>
                    <p:cNvPr id="30" name="Arc 29"/>
                    <p:cNvSpPr/>
                    <p:nvPr/>
                  </p:nvSpPr>
                  <p:spPr>
                    <a:xfrm rot="10800000">
                      <a:off x="3960000" y="3348000"/>
                      <a:ext cx="108000" cy="252000"/>
                    </a:xfrm>
                    <a:prstGeom prst="arc">
                      <a:avLst>
                        <a:gd name="adj1" fmla="val 11200472"/>
                        <a:gd name="adj2" fmla="val 0"/>
                      </a:avLst>
                    </a:prstGeom>
                    <a:ln w="25400">
                      <a:solidFill>
                        <a:srgbClr val="92D050"/>
                      </a:solidFill>
                    </a:ln>
                    <a:sp3d z="-787400" extrusionH="38100">
                      <a:bevelT w="31750" h="31750"/>
                      <a:extrusionClr>
                        <a:srgbClr val="92D050"/>
                      </a:extrusionClr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Eaton" pitchFamily="50" charset="0"/>
                      </a:endParaRPr>
                    </a:p>
                  </p:txBody>
                </p:sp>
              </p:grp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2123728" y="3284984"/>
                    <a:ext cx="288032" cy="0"/>
                  </a:xfrm>
                  <a:prstGeom prst="line">
                    <a:avLst/>
                  </a:prstGeom>
                  <a:ln w="25400">
                    <a:solidFill>
                      <a:srgbClr val="92D050"/>
                    </a:solidFill>
                    <a:prstDash val="solid"/>
                  </a:ln>
                  <a:sp3d z="-787400" extrusionH="38100">
                    <a:bevelT w="31750" h="31750"/>
                    <a:extrusionClr>
                      <a:srgbClr val="92D050"/>
                    </a:extrusion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2123728" y="3356992"/>
                    <a:ext cx="288032" cy="0"/>
                  </a:xfrm>
                  <a:prstGeom prst="line">
                    <a:avLst/>
                  </a:prstGeom>
                  <a:ln w="25400">
                    <a:solidFill>
                      <a:srgbClr val="92D050"/>
                    </a:solidFill>
                    <a:prstDash val="solid"/>
                  </a:ln>
                  <a:sp3d z="-787400" extrusionH="38100">
                    <a:bevelT w="31750" h="31750"/>
                    <a:extrusionClr>
                      <a:srgbClr val="92D050"/>
                    </a:extrusion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 14"/>
                <p:cNvGrpSpPr>
                  <a:grpSpLocks noChangeAspect="1"/>
                </p:cNvGrpSpPr>
                <p:nvPr/>
              </p:nvGrpSpPr>
              <p:grpSpPr>
                <a:xfrm rot="10800000">
                  <a:off x="2625402" y="2921444"/>
                  <a:ext cx="252263" cy="252264"/>
                  <a:chOff x="2051720" y="3162875"/>
                  <a:chExt cx="540000" cy="540002"/>
                </a:xfrm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2051720" y="3162877"/>
                    <a:ext cx="540000" cy="540000"/>
                  </a:xfrm>
                  <a:prstGeom prst="rect">
                    <a:avLst/>
                  </a:prstGeom>
                  <a:solidFill>
                    <a:schemeClr val="bg2"/>
                  </a:solidFill>
                  <a:ln w="25400">
                    <a:solidFill>
                      <a:srgbClr val="92D050"/>
                    </a:solidFill>
                  </a:ln>
                  <a:sp3d z="-787400" extrusionH="38100">
                    <a:bevelT w="31750" h="31750" prst="slope"/>
                    <a:extrusionClr>
                      <a:srgbClr val="92D050"/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Eaton" pitchFamily="50" charset="0"/>
                    </a:endParaRPr>
                  </a:p>
                </p:txBody>
              </p:sp>
              <p:cxnSp>
                <p:nvCxnSpPr>
                  <p:cNvPr id="18" name="Straight Connector 17"/>
                  <p:cNvCxnSpPr/>
                  <p:nvPr/>
                </p:nvCxnSpPr>
                <p:spPr>
                  <a:xfrm flipH="1">
                    <a:off x="2051720" y="3162875"/>
                    <a:ext cx="540000" cy="540000"/>
                  </a:xfrm>
                  <a:prstGeom prst="line">
                    <a:avLst/>
                  </a:prstGeom>
                  <a:ln w="25400">
                    <a:solidFill>
                      <a:srgbClr val="92D050"/>
                    </a:solidFill>
                  </a:ln>
                  <a:sp3d z="-787400" extrusionH="38100">
                    <a:bevelT w="31750" h="31750"/>
                    <a:extrusionClr>
                      <a:srgbClr val="92D050"/>
                    </a:extrusion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" name="Group 18"/>
                  <p:cNvGrpSpPr/>
                  <p:nvPr/>
                </p:nvGrpSpPr>
                <p:grpSpPr>
                  <a:xfrm flipH="1">
                    <a:off x="2321720" y="3393088"/>
                    <a:ext cx="215968" cy="252000"/>
                    <a:chOff x="3852000" y="3297899"/>
                    <a:chExt cx="216000" cy="252000"/>
                  </a:xfrm>
                </p:grpSpPr>
                <p:sp>
                  <p:nvSpPr>
                    <p:cNvPr id="22" name="Arc 21"/>
                    <p:cNvSpPr/>
                    <p:nvPr/>
                  </p:nvSpPr>
                  <p:spPr>
                    <a:xfrm>
                      <a:off x="3852000" y="3297899"/>
                      <a:ext cx="108000" cy="252000"/>
                    </a:xfrm>
                    <a:prstGeom prst="arc">
                      <a:avLst>
                        <a:gd name="adj1" fmla="val 11200472"/>
                        <a:gd name="adj2" fmla="val 0"/>
                      </a:avLst>
                    </a:prstGeom>
                    <a:ln w="25400">
                      <a:solidFill>
                        <a:srgbClr val="92D050"/>
                      </a:solidFill>
                    </a:ln>
                    <a:sp3d z="-787400" extrusionH="38100">
                      <a:bevelT w="31750" h="31750"/>
                      <a:extrusionClr>
                        <a:srgbClr val="92D050"/>
                      </a:extrusionClr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Eaton" pitchFamily="50" charset="0"/>
                      </a:endParaRPr>
                    </a:p>
                  </p:txBody>
                </p:sp>
                <p:sp>
                  <p:nvSpPr>
                    <p:cNvPr id="23" name="Arc 22"/>
                    <p:cNvSpPr/>
                    <p:nvPr/>
                  </p:nvSpPr>
                  <p:spPr>
                    <a:xfrm rot="10800000">
                      <a:off x="3960000" y="3297899"/>
                      <a:ext cx="108000" cy="252000"/>
                    </a:xfrm>
                    <a:prstGeom prst="arc">
                      <a:avLst>
                        <a:gd name="adj1" fmla="val 11200472"/>
                        <a:gd name="adj2" fmla="val 0"/>
                      </a:avLst>
                    </a:prstGeom>
                    <a:ln w="25400">
                      <a:solidFill>
                        <a:srgbClr val="92D050"/>
                      </a:solidFill>
                    </a:ln>
                    <a:sp3d z="-787400" extrusionH="38100">
                      <a:bevelT w="31750" h="31750"/>
                      <a:extrusionClr>
                        <a:srgbClr val="92D050"/>
                      </a:extrusionClr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Eaton" pitchFamily="50" charset="0"/>
                      </a:endParaRPr>
                    </a:p>
                  </p:txBody>
                </p:sp>
              </p:grp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123728" y="3234883"/>
                    <a:ext cx="288032" cy="0"/>
                  </a:xfrm>
                  <a:prstGeom prst="line">
                    <a:avLst/>
                  </a:prstGeom>
                  <a:ln w="25400">
                    <a:solidFill>
                      <a:srgbClr val="92D050"/>
                    </a:solidFill>
                    <a:prstDash val="solid"/>
                  </a:ln>
                  <a:sp3d z="-787400" extrusionH="38100">
                    <a:bevelT w="31750" h="31750"/>
                    <a:extrusionClr>
                      <a:srgbClr val="92D050"/>
                    </a:extrusion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2123728" y="3306892"/>
                    <a:ext cx="288032" cy="0"/>
                  </a:xfrm>
                  <a:prstGeom prst="line">
                    <a:avLst/>
                  </a:prstGeom>
                  <a:ln w="25400">
                    <a:solidFill>
                      <a:srgbClr val="92D050"/>
                    </a:solidFill>
                    <a:prstDash val="solid"/>
                  </a:ln>
                  <a:sp3d z="-787400" extrusionH="38100">
                    <a:bevelT w="31750" h="31750"/>
                    <a:extrusionClr>
                      <a:srgbClr val="92D050"/>
                    </a:extrusionClr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" name="Straight Connector 15"/>
                <p:cNvCxnSpPr>
                  <a:cxnSpLocks noChangeAspect="1"/>
                  <a:stCxn id="24" idx="0"/>
                  <a:endCxn id="17" idx="0"/>
                </p:cNvCxnSpPr>
                <p:nvPr/>
              </p:nvCxnSpPr>
              <p:spPr>
                <a:xfrm flipV="1">
                  <a:off x="2751533" y="3173707"/>
                  <a:ext cx="0" cy="133154"/>
                </a:xfrm>
                <a:prstGeom prst="line">
                  <a:avLst/>
                </a:prstGeom>
                <a:ln w="25400" cap="rnd">
                  <a:solidFill>
                    <a:srgbClr val="92D050"/>
                  </a:solidFill>
                  <a:tailEnd type="none" w="sm" len="sm"/>
                </a:ln>
                <a:sp3d z="-787400" extrusionH="38100">
                  <a:bevelT w="31750" h="31750"/>
                  <a:extrusionClr>
                    <a:srgbClr val="92D050"/>
                  </a:extrusion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5838321" y="4079989"/>
                <a:ext cx="1025907" cy="0"/>
              </a:xfrm>
              <a:prstGeom prst="line">
                <a:avLst/>
              </a:prstGeom>
              <a:ln w="50800" cap="rnd">
                <a:solidFill>
                  <a:srgbClr val="92D050"/>
                </a:solidFill>
                <a:prstDash val="solid"/>
              </a:ln>
              <a:effectLst/>
              <a:sp3d z="-787400" extrusionH="12700" prstMaterial="metal">
                <a:bevelT w="25400" h="25400"/>
                <a:bevelB w="25400" h="25400"/>
                <a:extrusionClr>
                  <a:srgbClr val="92D050"/>
                </a:extrusion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cxnSpLocks noChangeAspect="1"/>
                <a:endCxn id="24" idx="2"/>
              </p:cNvCxnSpPr>
              <p:nvPr/>
            </p:nvCxnSpPr>
            <p:spPr>
              <a:xfrm flipV="1">
                <a:off x="6859105" y="3992401"/>
                <a:ext cx="0" cy="87589"/>
              </a:xfrm>
              <a:prstGeom prst="line">
                <a:avLst/>
              </a:prstGeom>
              <a:ln w="25400" cap="rnd">
                <a:solidFill>
                  <a:srgbClr val="92D050"/>
                </a:solidFill>
                <a:tailEnd type="none" w="sm" len="sm"/>
              </a:ln>
              <a:sp3d z="-787400" extrusionH="38100">
                <a:bevelT w="25400" h="25400"/>
                <a:extrusionClr>
                  <a:srgbClr val="92D050"/>
                </a:extrusion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7" idx="2"/>
              </p:cNvCxnSpPr>
              <p:nvPr/>
            </p:nvCxnSpPr>
            <p:spPr>
              <a:xfrm flipV="1">
                <a:off x="6859105" y="2196820"/>
                <a:ext cx="0" cy="1094133"/>
              </a:xfrm>
              <a:prstGeom prst="line">
                <a:avLst/>
              </a:prstGeom>
              <a:ln w="38100">
                <a:solidFill>
                  <a:srgbClr val="92D050"/>
                </a:solidFill>
                <a:tailEnd type="none" w="sm" len="sm"/>
              </a:ln>
              <a:sp3d z="-787400" extrusionH="38100">
                <a:bevelT w="25400" h="25400"/>
                <a:extrusionClr>
                  <a:srgbClr val="92D050"/>
                </a:extrusion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5510419" y="2187900"/>
                <a:ext cx="2490581" cy="8920"/>
              </a:xfrm>
              <a:prstGeom prst="line">
                <a:avLst/>
              </a:prstGeom>
              <a:ln w="101600" cap="rnd">
                <a:solidFill>
                  <a:srgbClr val="FF0000"/>
                </a:solidFill>
                <a:prstDash val="solid"/>
                <a:round/>
                <a:headEnd w="med" len="med"/>
              </a:ln>
              <a:effectLst/>
              <a:sp3d z="-787400" extrusionH="76200" prstMaterial="metal">
                <a:bevelT w="25400" h="25400"/>
                <a:bevelB w="25400" h="25400"/>
                <a:extrusionClr>
                  <a:srgbClr val="FF0000"/>
                </a:extrusion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Bent-Up Arrow 5"/>
            <p:cNvSpPr/>
            <p:nvPr/>
          </p:nvSpPr>
          <p:spPr bwMode="auto">
            <a:xfrm rot="10800000">
              <a:off x="5472000" y="2072727"/>
              <a:ext cx="2566781" cy="3348000"/>
            </a:xfrm>
            <a:prstGeom prst="bentUpArrow">
              <a:avLst>
                <a:gd name="adj1" fmla="val 12448"/>
                <a:gd name="adj2" fmla="val 13831"/>
                <a:gd name="adj3" fmla="val 18730"/>
              </a:avLst>
            </a:prstGeom>
            <a:solidFill>
              <a:srgbClr val="FF0000">
                <a:alpha val="50000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  <a:sp3d z="-889000"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200">
                <a:latin typeface="Eaton" pitchFamily="50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658" y="1123200"/>
            <a:ext cx="763287" cy="76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90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опции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49" y="1667957"/>
            <a:ext cx="1752600" cy="1979127"/>
          </a:xfrm>
          <a:prstGeom prst="rect">
            <a:avLst/>
          </a:prstGeom>
        </p:spPr>
      </p:pic>
      <p:sp>
        <p:nvSpPr>
          <p:cNvPr id="4" name="Content Placeholder 13"/>
          <p:cNvSpPr>
            <a:spLocks noGrp="1"/>
          </p:cNvSpPr>
          <p:nvPr>
            <p:ph idx="1"/>
          </p:nvPr>
        </p:nvSpPr>
        <p:spPr>
          <a:xfrm>
            <a:off x="381749" y="1223900"/>
            <a:ext cx="2285999" cy="4440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 smtClean="0"/>
              <a:t>Внешние </a:t>
            </a:r>
            <a:r>
              <a:rPr lang="ru-RU" sz="1400" dirty="0" err="1" smtClean="0"/>
              <a:t>байпасные</a:t>
            </a:r>
            <a:r>
              <a:rPr lang="ru-RU" sz="1400" dirty="0" smtClean="0"/>
              <a:t> шкафы</a:t>
            </a:r>
            <a:r>
              <a:rPr lang="fi-FI" sz="1400" dirty="0" smtClean="0"/>
              <a:t> MBS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59" y="3028950"/>
            <a:ext cx="1523999" cy="1523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95550"/>
            <a:ext cx="1072430" cy="2095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74" y="1543050"/>
            <a:ext cx="1657127" cy="3238500"/>
          </a:xfrm>
          <a:prstGeom prst="rect">
            <a:avLst/>
          </a:prstGeom>
          <a:scene3d>
            <a:camera prst="orthographicFront">
              <a:rot lat="0" lon="21599973" rev="0"/>
            </a:camera>
            <a:lightRig rig="threePt" dir="t"/>
          </a:scene3d>
        </p:spPr>
      </p:pic>
      <p:pic>
        <p:nvPicPr>
          <p:cNvPr id="9" name="Picture 3" descr="C:\Documents and Settings\E5900115\My Documents\My Pictures\kortit\Network MS full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1875" y="1821653"/>
            <a:ext cx="926449" cy="65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aton ePDU EMP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3042" y="2724869"/>
            <a:ext cx="337558" cy="30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e5900115\Pictures\Products\Industrial relay Card_small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6877" y="1865153"/>
            <a:ext cx="976791" cy="65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E5900115\My Documents\My Pictures\kortit\PXGMS UPS full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9553" y="2445847"/>
            <a:ext cx="999953" cy="65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8" t="6087" r="21087" b="22560"/>
          <a:stretch/>
        </p:blipFill>
        <p:spPr>
          <a:xfrm>
            <a:off x="3783830" y="3779731"/>
            <a:ext cx="12192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40234" y="4526096"/>
            <a:ext cx="697064" cy="25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 smtClean="0"/>
              <a:t>EBC-H</a:t>
            </a:r>
            <a:endParaRPr lang="fi-FI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6075708" y="4606712"/>
            <a:ext cx="697064" cy="25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 smtClean="0"/>
              <a:t>EBC-A</a:t>
            </a:r>
            <a:endParaRPr lang="fi-FI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6881840" y="4694131"/>
            <a:ext cx="697064" cy="25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 smtClean="0"/>
              <a:t>EBC-B</a:t>
            </a:r>
            <a:endParaRPr lang="fi-FI" sz="1050" dirty="0"/>
          </a:p>
        </p:txBody>
      </p:sp>
      <p:sp>
        <p:nvSpPr>
          <p:cNvPr id="17" name="Content Placeholder 13"/>
          <p:cNvSpPr txBox="1">
            <a:spLocks/>
          </p:cNvSpPr>
          <p:nvPr/>
        </p:nvSpPr>
        <p:spPr bwMode="auto">
          <a:xfrm>
            <a:off x="3406750" y="1289493"/>
            <a:ext cx="1717199" cy="44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0067C6"/>
              </a:buClr>
              <a:buChar char="•"/>
              <a:defRPr sz="18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067C6"/>
              </a:buClr>
              <a:buChar char="•"/>
              <a:defRPr sz="18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400" kern="0" dirty="0" smtClean="0"/>
              <a:t>Дополнительные карты и датчики</a:t>
            </a:r>
            <a:endParaRPr lang="fi-FI" sz="1400" kern="0" dirty="0" smtClean="0"/>
          </a:p>
        </p:txBody>
      </p:sp>
      <p:sp>
        <p:nvSpPr>
          <p:cNvPr id="18" name="Content Placeholder 13"/>
          <p:cNvSpPr txBox="1">
            <a:spLocks/>
          </p:cNvSpPr>
          <p:nvPr/>
        </p:nvSpPr>
        <p:spPr bwMode="auto">
          <a:xfrm>
            <a:off x="5641814" y="1289492"/>
            <a:ext cx="2282986" cy="44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0067C6"/>
              </a:buClr>
              <a:buChar char="•"/>
              <a:defRPr sz="18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067C6"/>
              </a:buClr>
              <a:buChar char="•"/>
              <a:defRPr sz="18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400" kern="0" dirty="0" smtClean="0"/>
              <a:t>Внешние батарейные шкафы</a:t>
            </a:r>
            <a:endParaRPr lang="fi-FI" sz="1400" kern="0" dirty="0" smtClean="0"/>
          </a:p>
        </p:txBody>
      </p:sp>
      <p:sp>
        <p:nvSpPr>
          <p:cNvPr id="19" name="Content Placeholder 13"/>
          <p:cNvSpPr txBox="1">
            <a:spLocks/>
          </p:cNvSpPr>
          <p:nvPr/>
        </p:nvSpPr>
        <p:spPr bwMode="auto">
          <a:xfrm>
            <a:off x="3124200" y="3346893"/>
            <a:ext cx="2127829" cy="44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0067C6"/>
              </a:buClr>
              <a:buChar char="•"/>
              <a:defRPr sz="18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067C6"/>
              </a:buClr>
              <a:buChar char="•"/>
              <a:defRPr sz="18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400" kern="0" dirty="0" err="1" smtClean="0"/>
              <a:t>Суперконденсаторы</a:t>
            </a:r>
            <a:r>
              <a:rPr lang="ru-RU" sz="1400" kern="0" dirty="0"/>
              <a:t> </a:t>
            </a:r>
            <a:r>
              <a:rPr lang="ru-RU" sz="1400" kern="0" dirty="0" smtClean="0"/>
              <a:t>(проектная опция)</a:t>
            </a:r>
          </a:p>
        </p:txBody>
      </p:sp>
    </p:spTree>
    <p:extLst>
      <p:ext uri="{BB962C8B-B14F-4D97-AF65-F5344CB8AC3E}">
        <p14:creationId xmlns:p14="http://schemas.microsoft.com/office/powerpoint/2010/main" val="7257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Eaton 91PS </a:t>
            </a:r>
            <a:r>
              <a:rPr lang="ru-RU" dirty="0" smtClean="0"/>
              <a:t>и</a:t>
            </a:r>
            <a:r>
              <a:rPr lang="en-US" dirty="0" smtClean="0"/>
              <a:t> 93PS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13081" y="1239431"/>
            <a:ext cx="4786165" cy="352186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Доступны в корпусах</a:t>
            </a:r>
            <a:endParaRPr lang="fi-FI" dirty="0" smtClean="0"/>
          </a:p>
          <a:p>
            <a:pPr lvl="1"/>
            <a:r>
              <a:rPr lang="fi-FI" dirty="0" smtClean="0"/>
              <a:t>10 </a:t>
            </a:r>
            <a:r>
              <a:rPr lang="ru-RU" dirty="0" smtClean="0"/>
              <a:t>кВт</a:t>
            </a:r>
            <a:r>
              <a:rPr lang="fi-FI" dirty="0" smtClean="0"/>
              <a:t> (8-10 </a:t>
            </a:r>
            <a:r>
              <a:rPr lang="ru-RU" dirty="0" smtClean="0"/>
              <a:t>кВт</a:t>
            </a:r>
            <a:r>
              <a:rPr lang="fi-FI" dirty="0" smtClean="0"/>
              <a:t>)</a:t>
            </a:r>
          </a:p>
          <a:p>
            <a:pPr lvl="2"/>
            <a:r>
              <a:rPr lang="fi-FI" dirty="0" smtClean="0"/>
              <a:t>3:1/1:1 </a:t>
            </a:r>
            <a:r>
              <a:rPr lang="ru-RU" dirty="0" err="1" smtClean="0"/>
              <a:t>комбо</a:t>
            </a:r>
            <a:r>
              <a:rPr lang="ru-RU" dirty="0" smtClean="0"/>
              <a:t>-модель</a:t>
            </a:r>
            <a:endParaRPr lang="fi-FI" dirty="0" smtClean="0"/>
          </a:p>
          <a:p>
            <a:pPr lvl="1"/>
            <a:r>
              <a:rPr lang="fi-FI" dirty="0" smtClean="0"/>
              <a:t>15 / 20 </a:t>
            </a:r>
            <a:r>
              <a:rPr lang="ru-RU" dirty="0" smtClean="0"/>
              <a:t>кВт </a:t>
            </a:r>
            <a:r>
              <a:rPr lang="fi-FI" dirty="0" smtClean="0"/>
              <a:t>(8-15 / 8-20 </a:t>
            </a:r>
            <a:r>
              <a:rPr lang="ru-RU" dirty="0" smtClean="0"/>
              <a:t>кВт</a:t>
            </a:r>
            <a:r>
              <a:rPr lang="fi-FI" dirty="0" smtClean="0"/>
              <a:t>)</a:t>
            </a:r>
          </a:p>
          <a:p>
            <a:pPr lvl="2"/>
            <a:r>
              <a:rPr lang="fi-FI" dirty="0" smtClean="0"/>
              <a:t>1 </a:t>
            </a:r>
            <a:r>
              <a:rPr lang="ru-RU" dirty="0" smtClean="0"/>
              <a:t>силовой модуль</a:t>
            </a:r>
            <a:endParaRPr lang="fi-FI" dirty="0" smtClean="0"/>
          </a:p>
          <a:p>
            <a:pPr lvl="2"/>
            <a:r>
              <a:rPr lang="ru-RU" dirty="0" smtClean="0"/>
              <a:t>Доступен в компактном корпусе       </a:t>
            </a:r>
            <a:r>
              <a:rPr lang="fi-FI" dirty="0" smtClean="0"/>
              <a:t>(C-model</a:t>
            </a:r>
            <a:r>
              <a:rPr lang="ru-RU" dirty="0" smtClean="0"/>
              <a:t>, без внутренних батарей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30 / 40 </a:t>
            </a:r>
            <a:r>
              <a:rPr lang="ru-RU" dirty="0" smtClean="0"/>
              <a:t>кВт</a:t>
            </a:r>
            <a:r>
              <a:rPr lang="fi-FI" dirty="0" smtClean="0"/>
              <a:t> (8-30 / 8-40 </a:t>
            </a:r>
            <a:r>
              <a:rPr lang="ru-RU" dirty="0" smtClean="0"/>
              <a:t>кВт</a:t>
            </a:r>
            <a:r>
              <a:rPr lang="fi-FI" dirty="0" smtClean="0"/>
              <a:t>)</a:t>
            </a:r>
          </a:p>
          <a:p>
            <a:pPr lvl="2"/>
            <a:r>
              <a:rPr lang="fi-FI" dirty="0" smtClean="0"/>
              <a:t>1 </a:t>
            </a:r>
            <a:r>
              <a:rPr lang="ru-RU" dirty="0" smtClean="0"/>
              <a:t>или</a:t>
            </a:r>
            <a:r>
              <a:rPr lang="fi-FI" dirty="0" smtClean="0"/>
              <a:t> 2 </a:t>
            </a:r>
            <a:r>
              <a:rPr lang="ru-RU" dirty="0" smtClean="0"/>
              <a:t>силовых модуля</a:t>
            </a:r>
            <a:endParaRPr lang="fi-FI" dirty="0" smtClean="0"/>
          </a:p>
          <a:p>
            <a:pPr lvl="2"/>
            <a:r>
              <a:rPr lang="ru-RU" dirty="0" smtClean="0"/>
              <a:t>Внутреннее резервирование</a:t>
            </a:r>
            <a:endParaRPr lang="fi-FI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2" t="10337" r="19981" b="22355"/>
          <a:stretch/>
        </p:blipFill>
        <p:spPr>
          <a:xfrm flipH="1">
            <a:off x="609599" y="1640291"/>
            <a:ext cx="2819401" cy="2667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600074" y="2811275"/>
            <a:ext cx="507103" cy="2428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3:1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259043" y="1395300"/>
            <a:ext cx="507103" cy="2428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3:1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946071" y="1998622"/>
            <a:ext cx="507103" cy="2428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3:1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9209" y="4057654"/>
            <a:ext cx="668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C-model</a:t>
            </a:r>
            <a:endParaRPr lang="fi-FI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4121254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rgbClr val="00B050"/>
                </a:solidFill>
              </a:rPr>
              <a:t>40 </a:t>
            </a:r>
            <a:r>
              <a:rPr lang="ru-RU" sz="1000" dirty="0" smtClean="0">
                <a:solidFill>
                  <a:srgbClr val="00B050"/>
                </a:solidFill>
              </a:rPr>
              <a:t>кВт</a:t>
            </a:r>
            <a:endParaRPr lang="fi-FI" sz="1000" dirty="0">
              <a:solidFill>
                <a:srgbClr val="00B050"/>
              </a:solidFill>
            </a:endParaRPr>
          </a:p>
          <a:p>
            <a:r>
              <a:rPr lang="fi-FI" sz="1000" dirty="0" smtClean="0">
                <a:solidFill>
                  <a:schemeClr val="accent1"/>
                </a:solidFill>
              </a:rPr>
              <a:t>30 </a:t>
            </a:r>
            <a:r>
              <a:rPr lang="ru-RU" sz="1000" dirty="0" smtClean="0">
                <a:solidFill>
                  <a:schemeClr val="accent1"/>
                </a:solidFill>
              </a:rPr>
              <a:t>кВт</a:t>
            </a:r>
            <a:endParaRPr lang="fi-FI" sz="10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4201045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rgbClr val="00B050"/>
                </a:solidFill>
              </a:rPr>
              <a:t>20 </a:t>
            </a:r>
            <a:r>
              <a:rPr lang="ru-RU" sz="1000" dirty="0" smtClean="0">
                <a:solidFill>
                  <a:srgbClr val="00B050"/>
                </a:solidFill>
              </a:rPr>
              <a:t>кВт</a:t>
            </a:r>
            <a:endParaRPr lang="fi-FI" sz="1000" dirty="0">
              <a:solidFill>
                <a:srgbClr val="00B050"/>
              </a:solidFill>
            </a:endParaRPr>
          </a:p>
          <a:p>
            <a:r>
              <a:rPr lang="fi-FI" sz="1000" dirty="0" smtClean="0">
                <a:solidFill>
                  <a:schemeClr val="accent1"/>
                </a:solidFill>
              </a:rPr>
              <a:t>15 </a:t>
            </a:r>
            <a:r>
              <a:rPr lang="ru-RU" sz="1000" dirty="0" smtClean="0">
                <a:solidFill>
                  <a:schemeClr val="accent1"/>
                </a:solidFill>
              </a:rPr>
              <a:t>кВт</a:t>
            </a:r>
            <a:endParaRPr lang="fi-FI" sz="10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4257676"/>
            <a:ext cx="561372" cy="24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10 </a:t>
            </a:r>
            <a:r>
              <a:rPr lang="ru-RU" sz="1000" dirty="0" smtClean="0"/>
              <a:t>кВт</a:t>
            </a:r>
            <a:endParaRPr lang="fi-FI" sz="1000" dirty="0"/>
          </a:p>
        </p:txBody>
      </p:sp>
      <p:sp>
        <p:nvSpPr>
          <p:cNvPr id="18" name="Oval 17"/>
          <p:cNvSpPr/>
          <p:nvPr/>
        </p:nvSpPr>
        <p:spPr bwMode="auto">
          <a:xfrm>
            <a:off x="2554442" y="2241474"/>
            <a:ext cx="507103" cy="5391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lang="fi-FI" b="1" dirty="0" smtClean="0">
                <a:solidFill>
                  <a:schemeClr val="bg1"/>
                </a:solidFill>
              </a:rPr>
              <a:t>1</a:t>
            </a: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:13:1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600074" y="2537802"/>
            <a:ext cx="507103" cy="24285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3:3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1259042" y="1121811"/>
            <a:ext cx="507103" cy="24285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3:3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944842" y="1725149"/>
            <a:ext cx="507103" cy="24285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3:3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2552238" y="1968001"/>
            <a:ext cx="507103" cy="24285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3:3</a:t>
            </a:r>
          </a:p>
        </p:txBody>
      </p:sp>
    </p:spTree>
    <p:extLst>
      <p:ext uri="{BB962C8B-B14F-4D97-AF65-F5344CB8AC3E}">
        <p14:creationId xmlns:p14="http://schemas.microsoft.com/office/powerpoint/2010/main" val="174595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Eaton 91PS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dirty="0"/>
              <a:t>93PS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88021"/>
            <a:ext cx="755371" cy="755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76882"/>
            <a:ext cx="1001380" cy="1001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71793"/>
            <a:ext cx="1447800" cy="1447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322868"/>
              </p:ext>
            </p:extLst>
          </p:nvPr>
        </p:nvGraphicFramePr>
        <p:xfrm>
          <a:off x="393750" y="2489910"/>
          <a:ext cx="7923213" cy="1986840"/>
        </p:xfrm>
        <a:graphic>
          <a:graphicData uri="http://schemas.openxmlformats.org/drawingml/2006/table">
            <a:tbl>
              <a:tblPr/>
              <a:tblGrid>
                <a:gridCol w="1489919"/>
                <a:gridCol w="483484"/>
                <a:gridCol w="1983270"/>
                <a:gridCol w="1983270"/>
                <a:gridCol w="1983270"/>
              </a:tblGrid>
              <a:tr h="200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Корпус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91PS</a:t>
                      </a:r>
                    </a:p>
                  </a:txBody>
                  <a:tcPr marL="7400" marR="7400" marT="7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кВт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кВт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кВт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88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0" marR="7400" marT="7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93PS</a:t>
                      </a:r>
                    </a:p>
                  </a:txBody>
                  <a:tcPr marL="7400" marR="7400" marT="7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ru-RU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кВт</a:t>
                      </a:r>
                      <a:endParaRPr lang="fi-FI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  <a:r>
                        <a:rPr lang="ru-RU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кВт</a:t>
                      </a:r>
                      <a:endParaRPr lang="fi-FI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40 </a:t>
                      </a:r>
                      <a:r>
                        <a:rPr lang="ru-RU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кВт</a:t>
                      </a:r>
                      <a:endParaRPr lang="fi-FI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Мощность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91PS</a:t>
                      </a:r>
                    </a:p>
                  </a:txBody>
                  <a:tcPr marL="7400" marR="7400" marT="7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8-10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кВт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8-15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кВт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8-30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кВт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88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0" marR="7400" marT="7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93PS</a:t>
                      </a:r>
                    </a:p>
                  </a:txBody>
                  <a:tcPr marL="7400" marR="7400" marT="7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8-10 </a:t>
                      </a:r>
                      <a:r>
                        <a:rPr lang="ru-RU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кВт</a:t>
                      </a:r>
                      <a:endParaRPr lang="fi-FI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8-20 </a:t>
                      </a:r>
                      <a:r>
                        <a:rPr lang="ru-RU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кВт</a:t>
                      </a:r>
                      <a:endParaRPr lang="fi-FI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8-40 </a:t>
                      </a:r>
                      <a:r>
                        <a:rPr lang="ru-RU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кВт</a:t>
                      </a:r>
                      <a:endParaRPr lang="fi-FI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Фазы</a:t>
                      </a:r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вх</a:t>
                      </a:r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вых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91PS</a:t>
                      </a:r>
                    </a:p>
                  </a:txBody>
                  <a:tcPr marL="7400" marR="7400" marT="7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1:1 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</a:t>
                      </a: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3:1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3:1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3:1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88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0" marR="7400" marT="7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93PS</a:t>
                      </a:r>
                    </a:p>
                  </a:txBody>
                  <a:tcPr marL="7400" marR="7400" marT="7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3:3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3:3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3:3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КПД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0" marR="7400" marT="7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96 %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200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Силовые модули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0" marR="7400" marT="7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или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Линейки батарей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0" marR="7400" marT="7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7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Eaton 91PS </a:t>
            </a:r>
            <a:r>
              <a:rPr lang="ru-RU" dirty="0" smtClean="0"/>
              <a:t>и</a:t>
            </a:r>
            <a:r>
              <a:rPr lang="fi-FI" dirty="0" smtClean="0"/>
              <a:t> 93PS </a:t>
            </a:r>
            <a:r>
              <a:rPr lang="ru-RU" dirty="0" smtClean="0"/>
              <a:t>для любых задач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2" t="10337" r="19981" b="22355"/>
          <a:stretch/>
        </p:blipFill>
        <p:spPr>
          <a:xfrm flipH="1">
            <a:off x="2209800" y="1347784"/>
            <a:ext cx="2819401" cy="266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23334"/>
          <a:stretch/>
        </p:blipFill>
        <p:spPr>
          <a:xfrm>
            <a:off x="4800600" y="1675279"/>
            <a:ext cx="1290918" cy="24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1" r="31126"/>
          <a:stretch/>
        </p:blipFill>
        <p:spPr>
          <a:xfrm>
            <a:off x="5486400" y="1145240"/>
            <a:ext cx="1371600" cy="30457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41593" y="4226386"/>
            <a:ext cx="51054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Также доступны в морском исполнении и в версии с более высоким классом защиты </a:t>
            </a:r>
            <a:r>
              <a:rPr lang="fi-FI" dirty="0" smtClean="0"/>
              <a:t>IP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7602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62150"/>
            <a:ext cx="3679371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и характеристики</a:t>
            </a:r>
            <a:endParaRPr lang="fi-FI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46263" y="1276350"/>
            <a:ext cx="5792937" cy="35218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Отличительные особенности</a:t>
            </a:r>
            <a:endParaRPr lang="fi-FI" b="1" dirty="0" smtClean="0"/>
          </a:p>
          <a:p>
            <a:r>
              <a:rPr lang="ru-RU" dirty="0" smtClean="0"/>
              <a:t>КПД в режиме двойного преобразования</a:t>
            </a:r>
            <a:r>
              <a:rPr lang="fi-FI" dirty="0" smtClean="0"/>
              <a:t> 96%</a:t>
            </a:r>
          </a:p>
          <a:p>
            <a:pPr lvl="1"/>
            <a:r>
              <a:rPr lang="ru-RU" dirty="0" smtClean="0"/>
              <a:t>В режиме энергосбережения (</a:t>
            </a:r>
            <a:r>
              <a:rPr lang="fi-FI" dirty="0" smtClean="0"/>
              <a:t>ESS</a:t>
            </a:r>
            <a:r>
              <a:rPr lang="ru-RU" dirty="0" smtClean="0"/>
              <a:t>)</a:t>
            </a:r>
            <a:r>
              <a:rPr lang="fi-FI" dirty="0" smtClean="0"/>
              <a:t> </a:t>
            </a:r>
            <a:r>
              <a:rPr lang="ru-RU" dirty="0" smtClean="0"/>
              <a:t>КПД до</a:t>
            </a:r>
            <a:r>
              <a:rPr lang="fi-FI" dirty="0" smtClean="0"/>
              <a:t> 99%</a:t>
            </a:r>
          </a:p>
          <a:p>
            <a:pPr lvl="1"/>
            <a:r>
              <a:rPr lang="fi-FI" dirty="0" smtClean="0"/>
              <a:t>VMMS </a:t>
            </a:r>
            <a:r>
              <a:rPr lang="ru-RU" dirty="0" smtClean="0"/>
              <a:t>технология повышает эффективность при небольшой загрузке</a:t>
            </a:r>
            <a:endParaRPr lang="fi-FI" dirty="0" smtClean="0"/>
          </a:p>
          <a:p>
            <a:r>
              <a:rPr lang="ru-RU" dirty="0" smtClean="0"/>
              <a:t>Коэффициент мощности </a:t>
            </a:r>
            <a:r>
              <a:rPr lang="fi-FI" dirty="0" smtClean="0"/>
              <a:t>1.0</a:t>
            </a:r>
          </a:p>
          <a:p>
            <a:r>
              <a:rPr lang="ru-RU" dirty="0" smtClean="0"/>
              <a:t>Горячая замена/добавление модулей</a:t>
            </a:r>
            <a:r>
              <a:rPr lang="fi-FI" dirty="0" smtClean="0"/>
              <a:t> (</a:t>
            </a:r>
            <a:r>
              <a:rPr lang="ru-RU" dirty="0" smtClean="0"/>
              <a:t>кроме малого корпуса</a:t>
            </a:r>
            <a:r>
              <a:rPr lang="fi-FI" dirty="0" smtClean="0"/>
              <a:t> 10 </a:t>
            </a:r>
            <a:r>
              <a:rPr lang="ru-RU" dirty="0" smtClean="0"/>
              <a:t>кВт</a:t>
            </a:r>
            <a:r>
              <a:rPr lang="fi-FI" dirty="0" smtClean="0"/>
              <a:t>)</a:t>
            </a:r>
          </a:p>
          <a:p>
            <a:r>
              <a:rPr lang="ru-RU" dirty="0" smtClean="0"/>
              <a:t>Внутреннее резервирование</a:t>
            </a:r>
            <a:r>
              <a:rPr lang="fi-FI" dirty="0" smtClean="0"/>
              <a:t>, </a:t>
            </a:r>
            <a:r>
              <a:rPr lang="ru-RU" dirty="0" smtClean="0"/>
              <a:t>и силовые и батарейные модули</a:t>
            </a:r>
            <a:endParaRPr lang="fi-FI" dirty="0" smtClean="0"/>
          </a:p>
          <a:p>
            <a:r>
              <a:rPr lang="ru-RU" dirty="0" smtClean="0"/>
              <a:t>Предустановленная защита байпаса/обратных токов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1504950"/>
            <a:ext cx="2286000" cy="2819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Сферы применения</a:t>
            </a:r>
            <a:endParaRPr lang="en-US" sz="1050" b="1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05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200" b="1" dirty="0" smtClean="0">
                <a:solidFill>
                  <a:schemeClr val="bg1"/>
                </a:solidFill>
              </a:rPr>
              <a:t>IT </a:t>
            </a:r>
            <a:r>
              <a:rPr lang="ru-RU" sz="1200" b="1" dirty="0" smtClean="0">
                <a:solidFill>
                  <a:schemeClr val="bg1"/>
                </a:solidFill>
              </a:rPr>
              <a:t>оборудование</a:t>
            </a:r>
            <a:endParaRPr lang="en-US" sz="1200" b="1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/>
                </a:solidFill>
              </a:rPr>
              <a:t>Серверные комнаты</a:t>
            </a:r>
            <a:endParaRPr lang="en-US" sz="9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/>
                </a:solidFill>
              </a:rPr>
              <a:t>Небольшие ЦОД</a:t>
            </a:r>
            <a:endParaRPr lang="en-US" sz="9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05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ru-RU" sz="1200" b="1" dirty="0" smtClean="0">
                <a:solidFill>
                  <a:schemeClr val="bg1"/>
                </a:solidFill>
              </a:rPr>
              <a:t>Критически важное оборудование</a:t>
            </a:r>
            <a:endParaRPr lang="en-US" sz="1200" b="1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/>
                </a:solidFill>
              </a:rPr>
              <a:t>Производственные объекты</a:t>
            </a:r>
            <a:endParaRPr lang="en-US" sz="9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/>
                </a:solidFill>
              </a:rPr>
              <a:t>Т</a:t>
            </a:r>
            <a:r>
              <a:rPr lang="ru-RU" sz="900" dirty="0" smtClean="0">
                <a:solidFill>
                  <a:schemeClr val="bg1"/>
                </a:solidFill>
              </a:rPr>
              <a:t>ранспортная инфраструктура</a:t>
            </a:r>
            <a:endParaRPr lang="en-US" sz="9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/>
                </a:solidFill>
              </a:rPr>
              <a:t>Коммерческая недвижимость</a:t>
            </a:r>
            <a:endParaRPr lang="en-US" sz="9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/>
                </a:solidFill>
              </a:rPr>
              <a:t>Здравоохранение</a:t>
            </a:r>
            <a:endParaRPr lang="en-US" sz="9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/>
                </a:solidFill>
              </a:rPr>
              <a:t>Телекоммуникации</a:t>
            </a:r>
            <a:endParaRPr lang="en-US" sz="9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/>
                </a:solidFill>
              </a:rPr>
              <a:t>Госструктуры</a:t>
            </a:r>
            <a:endParaRPr lang="en-US" sz="900" dirty="0">
              <a:solidFill>
                <a:schemeClr val="bg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42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ИБП </a:t>
            </a:r>
            <a:r>
              <a:rPr lang="fi-FI" dirty="0" smtClean="0"/>
              <a:t>Eaton 91PS </a:t>
            </a:r>
            <a:r>
              <a:rPr lang="ru-RU" dirty="0" smtClean="0"/>
              <a:t>и</a:t>
            </a:r>
            <a:r>
              <a:rPr lang="fi-FI" dirty="0" smtClean="0"/>
              <a:t> 93PS</a:t>
            </a:r>
            <a:endParaRPr lang="fi-FI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61442996"/>
              </p:ext>
            </p:extLst>
          </p:nvPr>
        </p:nvGraphicFramePr>
        <p:xfrm>
          <a:off x="381000" y="1276350"/>
          <a:ext cx="4495800" cy="3121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J:\ARCHIVES\DEPS\MARK\PROD_MGR\9_New Product - Projects\12_GiPa_93PM_400-500kVA\Marketing Materials\Images\Value wheel infograph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773" y="1380899"/>
            <a:ext cx="3056013" cy="2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03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0" y="0"/>
            <a:ext cx="8763000" cy="4324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377345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Совокупная стоимость владения (</a:t>
            </a:r>
            <a:r>
              <a:rPr lang="en-US" sz="4000" dirty="0" smtClean="0">
                <a:solidFill>
                  <a:schemeClr val="bg1"/>
                </a:solidFill>
              </a:rPr>
              <a:t>TCO</a:t>
            </a:r>
            <a:r>
              <a:rPr lang="ru-RU" sz="4000" dirty="0" smtClean="0">
                <a:solidFill>
                  <a:schemeClr val="bg1"/>
                </a:solidFill>
              </a:rPr>
              <a:t>)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ru-RU" sz="2000" i="1" dirty="0" smtClean="0">
                <a:solidFill>
                  <a:schemeClr val="bg1"/>
                </a:solidFill>
              </a:rPr>
              <a:t>Применима ли </a:t>
            </a:r>
            <a:r>
              <a:rPr lang="ru-RU" sz="2000" b="1" i="1" dirty="0" smtClean="0">
                <a:solidFill>
                  <a:schemeClr val="bg1"/>
                </a:solidFill>
              </a:rPr>
              <a:t>эффективность</a:t>
            </a:r>
            <a:r>
              <a:rPr lang="ru-RU" sz="2000" i="1" dirty="0" smtClean="0">
                <a:solidFill>
                  <a:schemeClr val="bg1"/>
                </a:solidFill>
              </a:rPr>
              <a:t> к небольшим ИБП?</a:t>
            </a:r>
            <a:endParaRPr lang="en-US" sz="2000" i="1" dirty="0" smtClean="0">
              <a:solidFill>
                <a:schemeClr val="bg1"/>
              </a:solidFill>
            </a:endParaRPr>
          </a:p>
          <a:p>
            <a:r>
              <a:rPr lang="ru-RU" sz="2000" i="1" dirty="0" smtClean="0">
                <a:solidFill>
                  <a:schemeClr val="bg1"/>
                </a:solidFill>
              </a:rPr>
              <a:t>Только небольшая экономия</a:t>
            </a:r>
            <a:r>
              <a:rPr lang="en-US" sz="2000" i="1" dirty="0" smtClean="0">
                <a:solidFill>
                  <a:schemeClr val="bg1"/>
                </a:solidFill>
              </a:rPr>
              <a:t>?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7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Экономия</a:t>
            </a:r>
            <a:endParaRPr lang="fi-FI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8497" y="2244904"/>
            <a:ext cx="3059703" cy="1603196"/>
          </a:xfrm>
          <a:prstGeom prst="rect">
            <a:avLst/>
          </a:prstGeom>
          <a:solidFill>
            <a:srgbClr val="0067C6"/>
          </a:solidFill>
          <a:ln w="12700" cap="flat" cmpd="sng" algn="ctr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vert="horz" wrap="square" lIns="252000" tIns="252000" rIns="252000" bIns="2520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Экономия за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fi-FI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&gt;4500 €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в режиме онлайн</a:t>
            </a:r>
            <a:endParaRPr kumimoji="0" lang="fi-FI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&gt;10000 €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в режиме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ESS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687" y="3635706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30 kW load </a:t>
            </a:r>
          </a:p>
          <a:p>
            <a:r>
              <a:rPr lang="en-US" sz="1100" dirty="0" smtClean="0"/>
              <a:t>91PS </a:t>
            </a:r>
            <a:r>
              <a:rPr lang="ru-RU" sz="1100" dirty="0" smtClean="0"/>
              <a:t>и</a:t>
            </a:r>
            <a:r>
              <a:rPr lang="en-US" sz="1100" dirty="0" smtClean="0"/>
              <a:t> 93PS </a:t>
            </a:r>
            <a:r>
              <a:rPr lang="en-US" sz="1100" dirty="0"/>
              <a:t>vs. </a:t>
            </a:r>
            <a:r>
              <a:rPr lang="ru-RU" sz="1100" dirty="0" smtClean="0"/>
              <a:t>ИБП с КПД </a:t>
            </a:r>
            <a:r>
              <a:rPr lang="en-US" sz="1100" dirty="0" smtClean="0"/>
              <a:t>94</a:t>
            </a:r>
            <a:r>
              <a:rPr lang="en-US" sz="1100" dirty="0"/>
              <a:t>% </a:t>
            </a:r>
          </a:p>
          <a:p>
            <a:r>
              <a:rPr lang="ru-RU" sz="1100" dirty="0" smtClean="0"/>
              <a:t>Цена электроэнергии</a:t>
            </a:r>
            <a:r>
              <a:rPr lang="en-US" sz="1100" dirty="0" smtClean="0"/>
              <a:t> </a:t>
            </a:r>
            <a:r>
              <a:rPr lang="en-US" sz="1100" dirty="0"/>
              <a:t>0,121 € / </a:t>
            </a:r>
            <a:r>
              <a:rPr lang="ru-RU" sz="1100" dirty="0" smtClean="0"/>
              <a:t>кВт*ч</a:t>
            </a:r>
            <a:r>
              <a:rPr lang="en-US" sz="1100" dirty="0" smtClean="0"/>
              <a:t> (</a:t>
            </a:r>
            <a:r>
              <a:rPr lang="ru-RU" sz="1100" dirty="0" smtClean="0"/>
              <a:t>среднее по Европе)</a:t>
            </a:r>
            <a:endParaRPr lang="en-US" sz="1100" dirty="0"/>
          </a:p>
          <a:p>
            <a:r>
              <a:rPr lang="en-US" sz="1100" dirty="0"/>
              <a:t>30 </a:t>
            </a:r>
            <a:r>
              <a:rPr lang="ru-RU" sz="1100" dirty="0" smtClean="0"/>
              <a:t>кВт нагрузка</a:t>
            </a:r>
            <a:r>
              <a:rPr lang="en-US" sz="1100" dirty="0" smtClean="0"/>
              <a:t>, </a:t>
            </a:r>
            <a:r>
              <a:rPr lang="ru-RU" sz="1100" dirty="0" err="1" smtClean="0"/>
              <a:t>коэф</a:t>
            </a:r>
            <a:r>
              <a:rPr lang="ru-RU" sz="1100" dirty="0" smtClean="0"/>
              <a:t> охлаждения </a:t>
            </a:r>
            <a:r>
              <a:rPr lang="en-US" sz="1100" dirty="0" smtClean="0"/>
              <a:t>20%</a:t>
            </a:r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5410201" y="4211249"/>
            <a:ext cx="3276599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hlinkClick r:id="rId3"/>
              </a:rPr>
              <a:t>Цены </a:t>
            </a:r>
            <a:r>
              <a:rPr lang="ru-RU" sz="1400" dirty="0">
                <a:hlinkClick r:id="rId3"/>
              </a:rPr>
              <a:t>на электроэнергию в </a:t>
            </a:r>
            <a:r>
              <a:rPr lang="ru-RU" sz="1400" dirty="0" smtClean="0">
                <a:hlinkClick r:id="rId3"/>
              </a:rPr>
              <a:t>Европе</a:t>
            </a:r>
            <a:endParaRPr lang="fi-FI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87" y="1123950"/>
            <a:ext cx="4501121" cy="27241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2308" y="1123950"/>
            <a:ext cx="76005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35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1"/>
          <p:cNvGrpSpPr/>
          <p:nvPr/>
        </p:nvGrpSpPr>
        <p:grpSpPr>
          <a:xfrm>
            <a:off x="1420302" y="1543003"/>
            <a:ext cx="6606053" cy="1801416"/>
            <a:chOff x="249237" y="1435043"/>
            <a:chExt cx="8808070" cy="2401888"/>
          </a:xfrm>
          <a:scene3d>
            <a:camera prst="perspectiveFront" fov="3000000">
              <a:rot lat="597693" lon="19800000" rev="60000"/>
            </a:camera>
            <a:lightRig rig="threePt" dir="t"/>
          </a:scene3d>
        </p:grpSpPr>
        <p:grpSp>
          <p:nvGrpSpPr>
            <p:cNvPr id="173" name="Group 172"/>
            <p:cNvGrpSpPr/>
            <p:nvPr/>
          </p:nvGrpSpPr>
          <p:grpSpPr>
            <a:xfrm>
              <a:off x="2700000" y="1476000"/>
              <a:ext cx="6357307" cy="2030400"/>
              <a:chOff x="720000" y="1584000"/>
              <a:chExt cx="6357307" cy="2030400"/>
            </a:xfrm>
          </p:grpSpPr>
          <p:grpSp>
            <p:nvGrpSpPr>
              <p:cNvPr id="175" name="Group 174"/>
              <p:cNvGrpSpPr/>
              <p:nvPr/>
            </p:nvGrpSpPr>
            <p:grpSpPr>
              <a:xfrm>
                <a:off x="720000" y="1584000"/>
                <a:ext cx="2037307" cy="2030400"/>
                <a:chOff x="735104" y="1567152"/>
                <a:chExt cx="2037307" cy="2030400"/>
              </a:xfrm>
            </p:grpSpPr>
            <p:grpSp>
              <p:nvGrpSpPr>
                <p:cNvPr id="197" name="Group 196"/>
                <p:cNvGrpSpPr/>
                <p:nvPr/>
              </p:nvGrpSpPr>
              <p:grpSpPr>
                <a:xfrm>
                  <a:off x="735104" y="1567152"/>
                  <a:ext cx="2037307" cy="2030400"/>
                  <a:chOff x="735104" y="1567152"/>
                  <a:chExt cx="2037307" cy="2030400"/>
                </a:xfrm>
              </p:grpSpPr>
              <p:grpSp>
                <p:nvGrpSpPr>
                  <p:cNvPr id="200" name="Group 199"/>
                  <p:cNvGrpSpPr/>
                  <p:nvPr/>
                </p:nvGrpSpPr>
                <p:grpSpPr>
                  <a:xfrm>
                    <a:off x="735104" y="1567152"/>
                    <a:ext cx="2037307" cy="2030400"/>
                    <a:chOff x="1981200" y="1776325"/>
                    <a:chExt cx="2037307" cy="2030400"/>
                  </a:xfrm>
                </p:grpSpPr>
                <p:sp>
                  <p:nvSpPr>
                    <p:cNvPr id="203" name="Rectangle 202"/>
                    <p:cNvSpPr/>
                    <p:nvPr/>
                  </p:nvSpPr>
                  <p:spPr bwMode="auto">
                    <a:xfrm>
                      <a:off x="2898000" y="1835999"/>
                      <a:ext cx="504000" cy="1872000"/>
                    </a:xfrm>
                    <a:prstGeom prst="rect">
                      <a:avLst/>
                    </a:prstGeom>
                    <a:pattFill prst="dkUpDiag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  <a:ln w="12700" cap="flat" cmpd="sng" algn="ctr">
                      <a:solidFill>
                        <a:srgbClr val="00B0F0">
                          <a:alpha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p3d z="-63500" extrusionH="825500" contourW="12700" prstMaterial="matte">
                      <a:extrusionClr>
                        <a:srgbClr val="00B0F0"/>
                      </a:extrusionClr>
                      <a:contourClr>
                        <a:srgbClr val="00B0F0"/>
                      </a:contourClr>
                    </a:sp3d>
                    <a:extLst/>
                  </p:spPr>
                  <p:txBody>
                    <a:bodyPr vert="vert" wrap="square" lIns="0" tIns="0" rIns="0" bIns="108000" numCol="1" rtlCol="0" anchor="ctr" anchorCtr="0" compatLnSpc="1">
                      <a:prstTxWarp prst="textNoShape">
                        <a:avLst/>
                      </a:prstTxWarp>
                      <a:sp3d z="-63500"/>
                    </a:bodyPr>
                    <a:lstStyle/>
                    <a:p>
                      <a:pPr algn="r"/>
                      <a:endParaRPr lang="en-US" sz="1200" b="1" spc="225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204" name="Rectangle 203"/>
                    <p:cNvSpPr/>
                    <p:nvPr/>
                  </p:nvSpPr>
                  <p:spPr bwMode="auto">
                    <a:xfrm>
                      <a:off x="3492000" y="1835999"/>
                      <a:ext cx="504000" cy="1872000"/>
                    </a:xfrm>
                    <a:prstGeom prst="rect">
                      <a:avLst/>
                    </a:prstGeom>
                    <a:gradFill flip="none" rotWithShape="1">
                      <a:gsLst>
                        <a:gs pos="78000">
                          <a:schemeClr val="bg1">
                            <a:lumMod val="85000"/>
                          </a:schemeClr>
                        </a:gs>
                        <a:gs pos="0">
                          <a:srgbClr val="92D050"/>
                        </a:gs>
                        <a:gs pos="76000">
                          <a:srgbClr val="92D050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1"/>
                      <a:tileRect/>
                    </a:gra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p3d z="-63500" extrusionH="825500" contourW="12700" prstMaterial="plastic">
                      <a:contourClr>
                        <a:srgbClr val="92D050"/>
                      </a:contourClr>
                    </a:sp3d>
                    <a:extLst/>
                  </p:spPr>
                  <p:txBody>
                    <a:bodyPr vert="vert" wrap="square" lIns="68580" tIns="34290" rIns="68580" bIns="108000" numCol="1" rtlCol="0" anchor="ctr" anchorCtr="0" compatLnSpc="1">
                      <a:prstTxWarp prst="textNoShape">
                        <a:avLst/>
                      </a:prstTxWarp>
                      <a:sp3d z="-63500"/>
                    </a:bodyPr>
                    <a:lstStyle/>
                    <a:p>
                      <a:pPr algn="r"/>
                      <a:endParaRPr lang="en-US" sz="1200" b="1" spc="225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205" name="Rectangle 204"/>
                    <p:cNvSpPr/>
                    <p:nvPr/>
                  </p:nvSpPr>
                  <p:spPr bwMode="auto">
                    <a:xfrm>
                      <a:off x="1981200" y="1776325"/>
                      <a:ext cx="2037307" cy="2030400"/>
                    </a:xfrm>
                    <a:prstGeom prst="rect">
                      <a:avLst/>
                    </a:prstGeom>
                    <a:blipFill dpi="0" rotWithShape="1">
                      <a:blip r:embed="rId3" cstate="screen">
                        <a:alphaModFix amt="58000"/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ln w="12700" cap="flat" cmpd="sng" algn="ctr">
                      <a:solidFill>
                        <a:schemeClr val="tx1">
                          <a:lumMod val="75000"/>
                          <a:lumOff val="25000"/>
                          <a:alpha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p3d extrusionH="952500" prstMaterial="powder">
                      <a:extrusionClr>
                        <a:schemeClr val="tx1"/>
                      </a:extrusionClr>
                      <a:contourClr>
                        <a:schemeClr val="tx1"/>
                      </a:contourClr>
                    </a:sp3d>
                    <a:ex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  <a:sp3d/>
                    </a:bodyPr>
                    <a:lstStyle/>
                    <a:p>
                      <a:endParaRPr lang="en-US" sz="12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01" name="TextBox 200"/>
                  <p:cNvSpPr txBox="1"/>
                  <p:nvPr/>
                </p:nvSpPr>
                <p:spPr>
                  <a:xfrm rot="5400000">
                    <a:off x="1167491" y="2486175"/>
                    <a:ext cx="1476000" cy="393955"/>
                  </a:xfrm>
                  <a:prstGeom prst="rect">
                    <a:avLst/>
                  </a:prstGeom>
                  <a:noFill/>
                  <a:sp3d z="38100"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fi-FI" sz="1200" b="1" dirty="0">
                        <a:solidFill>
                          <a:srgbClr val="FFFFFF"/>
                        </a:solidFill>
                      </a:rPr>
                      <a:t>SUSPEND</a:t>
                    </a:r>
                    <a:endParaRPr lang="en-US" sz="12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02" name="TextBox 201"/>
                  <p:cNvSpPr txBox="1"/>
                  <p:nvPr/>
                </p:nvSpPr>
                <p:spPr>
                  <a:xfrm rot="5400000">
                    <a:off x="1761491" y="2486175"/>
                    <a:ext cx="1476000" cy="393955"/>
                  </a:xfrm>
                  <a:prstGeom prst="rect">
                    <a:avLst/>
                  </a:prstGeom>
                  <a:noFill/>
                  <a:sp3d z="38100"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fi-FI" sz="1200" b="1" dirty="0">
                        <a:solidFill>
                          <a:srgbClr val="FFFFFF"/>
                        </a:solidFill>
                      </a:rPr>
                      <a:t>ON-LINE</a:t>
                    </a:r>
                    <a:endParaRPr lang="en-US" sz="12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198" name="TextBox 197"/>
                <p:cNvSpPr txBox="1"/>
                <p:nvPr/>
              </p:nvSpPr>
              <p:spPr>
                <a:xfrm>
                  <a:off x="1651904" y="1621256"/>
                  <a:ext cx="504000" cy="203132"/>
                </a:xfrm>
                <a:prstGeom prst="rect">
                  <a:avLst/>
                </a:prstGeom>
                <a:noFill/>
                <a:sp3d z="38100"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i-FI" sz="900" b="1" dirty="0">
                      <a:solidFill>
                        <a:srgbClr val="FFFFFF"/>
                      </a:solidFill>
                    </a:rPr>
                    <a:t>UPM1</a:t>
                  </a:r>
                  <a:endParaRPr lang="en-US" sz="9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2245904" y="1621256"/>
                  <a:ext cx="504000" cy="203132"/>
                </a:xfrm>
                <a:prstGeom prst="rect">
                  <a:avLst/>
                </a:prstGeom>
                <a:noFill/>
                <a:sp3d z="38100"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i-FI" sz="900" b="1" dirty="0">
                      <a:solidFill>
                        <a:srgbClr val="FFFFFF"/>
                      </a:solidFill>
                    </a:rPr>
                    <a:t>UPM2</a:t>
                  </a:r>
                  <a:endParaRPr lang="en-US" sz="900" b="1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76" name="Group 175"/>
              <p:cNvGrpSpPr/>
              <p:nvPr/>
            </p:nvGrpSpPr>
            <p:grpSpPr>
              <a:xfrm>
                <a:off x="2880000" y="1584000"/>
                <a:ext cx="2037307" cy="2030400"/>
                <a:chOff x="735104" y="1567152"/>
                <a:chExt cx="2037307" cy="2030400"/>
              </a:xfrm>
            </p:grpSpPr>
            <p:grpSp>
              <p:nvGrpSpPr>
                <p:cNvPr id="188" name="Group 187"/>
                <p:cNvGrpSpPr/>
                <p:nvPr/>
              </p:nvGrpSpPr>
              <p:grpSpPr>
                <a:xfrm>
                  <a:off x="735104" y="1567152"/>
                  <a:ext cx="2037307" cy="2030400"/>
                  <a:chOff x="735104" y="1567152"/>
                  <a:chExt cx="2037307" cy="2030400"/>
                </a:xfrm>
              </p:grpSpPr>
              <p:grpSp>
                <p:nvGrpSpPr>
                  <p:cNvPr id="191" name="Group 190"/>
                  <p:cNvGrpSpPr/>
                  <p:nvPr/>
                </p:nvGrpSpPr>
                <p:grpSpPr>
                  <a:xfrm>
                    <a:off x="735104" y="1567152"/>
                    <a:ext cx="2037307" cy="2030400"/>
                    <a:chOff x="1981200" y="1776325"/>
                    <a:chExt cx="2037307" cy="2030400"/>
                  </a:xfrm>
                </p:grpSpPr>
                <p:sp>
                  <p:nvSpPr>
                    <p:cNvPr id="194" name="Rectangle 193"/>
                    <p:cNvSpPr/>
                    <p:nvPr/>
                  </p:nvSpPr>
                  <p:spPr bwMode="auto">
                    <a:xfrm>
                      <a:off x="2898000" y="1835999"/>
                      <a:ext cx="504000" cy="18720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92D050"/>
                        </a:gs>
                        <a:gs pos="78000">
                          <a:schemeClr val="bg1">
                            <a:lumMod val="85000"/>
                          </a:schemeClr>
                        </a:gs>
                        <a:gs pos="76000">
                          <a:srgbClr val="92D050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1"/>
                      <a:tileRect/>
                    </a:gra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p3d z="-63500" extrusionH="825500" contourW="12700" prstMaterial="plastic">
                      <a:contourClr>
                        <a:srgbClr val="92D050"/>
                      </a:contourClr>
                    </a:sp3d>
                    <a:extLst/>
                  </p:spPr>
                  <p:txBody>
                    <a:bodyPr vert="vert" wrap="square" lIns="0" tIns="0" rIns="0" bIns="108000" numCol="1" rtlCol="0" anchor="ctr" anchorCtr="0" compatLnSpc="1">
                      <a:prstTxWarp prst="textNoShape">
                        <a:avLst/>
                      </a:prstTxWarp>
                      <a:sp3d z="-63500"/>
                    </a:bodyPr>
                    <a:lstStyle/>
                    <a:p>
                      <a:pPr algn="r"/>
                      <a:endParaRPr lang="en-US" sz="1200" b="1" spc="225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95" name="Rectangle 194"/>
                    <p:cNvSpPr/>
                    <p:nvPr/>
                  </p:nvSpPr>
                  <p:spPr bwMode="auto">
                    <a:xfrm>
                      <a:off x="3492000" y="1835999"/>
                      <a:ext cx="504000" cy="1872000"/>
                    </a:xfrm>
                    <a:prstGeom prst="rect">
                      <a:avLst/>
                    </a:prstGeom>
                    <a:pattFill prst="dkUpDiag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  <a:ln w="12700" cap="flat" cmpd="sng" algn="ctr">
                      <a:solidFill>
                        <a:srgbClr val="00B0F0">
                          <a:alpha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p3d z="-63500" extrusionH="825500" contourW="12700" prstMaterial="plastic">
                      <a:extrusionClr>
                        <a:srgbClr val="00B0F0"/>
                      </a:extrusionClr>
                      <a:contourClr>
                        <a:srgbClr val="00B0F0"/>
                      </a:contourClr>
                    </a:sp3d>
                    <a:extLst/>
                  </p:spPr>
                  <p:txBody>
                    <a:bodyPr vert="vert" wrap="square" lIns="68580" tIns="34290" rIns="68580" bIns="108000" numCol="1" rtlCol="0" anchor="ctr" anchorCtr="0" compatLnSpc="1">
                      <a:prstTxWarp prst="textNoShape">
                        <a:avLst/>
                      </a:prstTxWarp>
                      <a:sp3d z="-63500"/>
                    </a:bodyPr>
                    <a:lstStyle/>
                    <a:p>
                      <a:pPr algn="r"/>
                      <a:endParaRPr lang="en-US" sz="1200" b="1" spc="225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96" name="Rectangle 195"/>
                    <p:cNvSpPr/>
                    <p:nvPr/>
                  </p:nvSpPr>
                  <p:spPr bwMode="auto">
                    <a:xfrm>
                      <a:off x="1981200" y="1776325"/>
                      <a:ext cx="2037307" cy="2030400"/>
                    </a:xfrm>
                    <a:prstGeom prst="rect">
                      <a:avLst/>
                    </a:prstGeom>
                    <a:blipFill dpi="0" rotWithShape="1">
                      <a:blip r:embed="rId3" cstate="screen">
                        <a:alphaModFix amt="58000"/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ln w="12700" cap="flat" cmpd="sng" algn="ctr">
                      <a:solidFill>
                        <a:schemeClr val="tx1">
                          <a:lumMod val="75000"/>
                          <a:lumOff val="25000"/>
                          <a:alpha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p3d extrusionH="952500" prstMaterial="powder">
                      <a:extrusionClr>
                        <a:schemeClr val="tx1"/>
                      </a:extrusionClr>
                      <a:contourClr>
                        <a:schemeClr val="tx1"/>
                      </a:contourClr>
                    </a:sp3d>
                    <a:ex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  <a:sp3d/>
                    </a:bodyPr>
                    <a:lstStyle/>
                    <a:p>
                      <a:endParaRPr lang="en-US" sz="12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92" name="TextBox 191"/>
                  <p:cNvSpPr txBox="1"/>
                  <p:nvPr/>
                </p:nvSpPr>
                <p:spPr>
                  <a:xfrm rot="5400000">
                    <a:off x="1179836" y="2486175"/>
                    <a:ext cx="1476000" cy="393955"/>
                  </a:xfrm>
                  <a:prstGeom prst="rect">
                    <a:avLst/>
                  </a:prstGeom>
                  <a:noFill/>
                  <a:sp3d z="38100"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fi-FI" sz="1200" b="1" dirty="0">
                        <a:solidFill>
                          <a:srgbClr val="FFFFFF"/>
                        </a:solidFill>
                      </a:rPr>
                      <a:t>ON-LINE</a:t>
                    </a:r>
                    <a:endParaRPr lang="en-US" sz="12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93" name="TextBox 192"/>
                  <p:cNvSpPr txBox="1"/>
                  <p:nvPr/>
                </p:nvSpPr>
                <p:spPr>
                  <a:xfrm rot="5400000">
                    <a:off x="1750976" y="2486175"/>
                    <a:ext cx="1476000" cy="393955"/>
                  </a:xfrm>
                  <a:prstGeom prst="rect">
                    <a:avLst/>
                  </a:prstGeom>
                  <a:noFill/>
                  <a:sp3d z="38100"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fi-FI" sz="1200" b="1" dirty="0">
                        <a:solidFill>
                          <a:srgbClr val="FFFFFF"/>
                        </a:solidFill>
                      </a:rPr>
                      <a:t>SUSPEND</a:t>
                    </a:r>
                    <a:endParaRPr lang="en-US" sz="12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189" name="TextBox 188"/>
                <p:cNvSpPr txBox="1"/>
                <p:nvPr/>
              </p:nvSpPr>
              <p:spPr>
                <a:xfrm>
                  <a:off x="1651904" y="1621256"/>
                  <a:ext cx="504000" cy="203132"/>
                </a:xfrm>
                <a:prstGeom prst="rect">
                  <a:avLst/>
                </a:prstGeom>
                <a:noFill/>
                <a:sp3d z="38100"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i-FI" sz="900" b="1" dirty="0">
                      <a:solidFill>
                        <a:srgbClr val="FFFFFF"/>
                      </a:solidFill>
                    </a:rPr>
                    <a:t>UPM1</a:t>
                  </a:r>
                  <a:endParaRPr lang="en-US" sz="9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0" name="TextBox 189"/>
                <p:cNvSpPr txBox="1"/>
                <p:nvPr/>
              </p:nvSpPr>
              <p:spPr>
                <a:xfrm>
                  <a:off x="2245904" y="1621256"/>
                  <a:ext cx="504000" cy="203132"/>
                </a:xfrm>
                <a:prstGeom prst="rect">
                  <a:avLst/>
                </a:prstGeom>
                <a:noFill/>
                <a:sp3d z="38100"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i-FI" sz="900" b="1" dirty="0">
                      <a:solidFill>
                        <a:srgbClr val="FFFFFF"/>
                      </a:solidFill>
                    </a:rPr>
                    <a:t>UPM2</a:t>
                  </a:r>
                  <a:endParaRPr lang="en-US" sz="900" b="1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77" name="Group 176"/>
              <p:cNvGrpSpPr/>
              <p:nvPr/>
            </p:nvGrpSpPr>
            <p:grpSpPr>
              <a:xfrm>
                <a:off x="5040000" y="1584000"/>
                <a:ext cx="2037307" cy="2030400"/>
                <a:chOff x="735104" y="1567152"/>
                <a:chExt cx="2037307" cy="2030400"/>
              </a:xfrm>
            </p:grpSpPr>
            <p:grpSp>
              <p:nvGrpSpPr>
                <p:cNvPr id="178" name="Group 177"/>
                <p:cNvGrpSpPr/>
                <p:nvPr/>
              </p:nvGrpSpPr>
              <p:grpSpPr>
                <a:xfrm>
                  <a:off x="735104" y="1567152"/>
                  <a:ext cx="2037307" cy="2030400"/>
                  <a:chOff x="735104" y="1567152"/>
                  <a:chExt cx="2037307" cy="2030400"/>
                </a:xfrm>
              </p:grpSpPr>
              <p:grpSp>
                <p:nvGrpSpPr>
                  <p:cNvPr id="181" name="Group 180"/>
                  <p:cNvGrpSpPr/>
                  <p:nvPr/>
                </p:nvGrpSpPr>
                <p:grpSpPr>
                  <a:xfrm>
                    <a:off x="735104" y="1567152"/>
                    <a:ext cx="2037307" cy="2030400"/>
                    <a:chOff x="1981200" y="1776325"/>
                    <a:chExt cx="2037307" cy="2030400"/>
                  </a:xfrm>
                </p:grpSpPr>
                <p:sp>
                  <p:nvSpPr>
                    <p:cNvPr id="185" name="Rectangle 184"/>
                    <p:cNvSpPr/>
                    <p:nvPr/>
                  </p:nvSpPr>
                  <p:spPr bwMode="auto">
                    <a:xfrm>
                      <a:off x="2898000" y="1835999"/>
                      <a:ext cx="504000" cy="1872000"/>
                    </a:xfrm>
                    <a:prstGeom prst="rect">
                      <a:avLst/>
                    </a:prstGeom>
                    <a:pattFill prst="dkUpDiag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  <a:ln w="12700" cap="flat" cmpd="sng" algn="ctr">
                      <a:solidFill>
                        <a:srgbClr val="92D050">
                          <a:alpha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p3d z="-63500" extrusionH="825500" contourW="12700" prstMaterial="plastic">
                      <a:extrusionClr>
                        <a:srgbClr val="00B0F0"/>
                      </a:extrusionClr>
                      <a:contourClr>
                        <a:srgbClr val="00B0F0"/>
                      </a:contourClr>
                    </a:sp3d>
                    <a:extLst/>
                  </p:spPr>
                  <p:txBody>
                    <a:bodyPr vert="vert" wrap="square" lIns="0" tIns="0" rIns="0" bIns="108000" numCol="1" rtlCol="0" anchor="ctr" anchorCtr="0" compatLnSpc="1">
                      <a:prstTxWarp prst="textNoShape">
                        <a:avLst/>
                      </a:prstTxWarp>
                      <a:sp3d z="-63500"/>
                    </a:bodyPr>
                    <a:lstStyle/>
                    <a:p>
                      <a:pPr algn="r"/>
                      <a:endParaRPr lang="en-US" sz="1200" b="1" spc="225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86" name="Rectangle 185"/>
                    <p:cNvSpPr/>
                    <p:nvPr/>
                  </p:nvSpPr>
                  <p:spPr bwMode="auto">
                    <a:xfrm>
                      <a:off x="3492000" y="1835999"/>
                      <a:ext cx="504000" cy="1872000"/>
                    </a:xfrm>
                    <a:prstGeom prst="rect">
                      <a:avLst/>
                    </a:prstGeom>
                    <a:pattFill prst="dkUpDiag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  <a:ln w="12700" cap="flat" cmpd="sng" algn="ctr">
                      <a:solidFill>
                        <a:srgbClr val="00B0F0">
                          <a:alpha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p3d z="-63500" extrusionH="825500" contourW="12700" prstMaterial="plastic">
                      <a:extrusionClr>
                        <a:srgbClr val="00B0F0"/>
                      </a:extrusionClr>
                      <a:contourClr>
                        <a:srgbClr val="00B0F0"/>
                      </a:contourClr>
                    </a:sp3d>
                    <a:extLst/>
                  </p:spPr>
                  <p:txBody>
                    <a:bodyPr vert="vert" wrap="square" lIns="68580" tIns="34290" rIns="68580" bIns="108000" numCol="1" rtlCol="0" anchor="ctr" anchorCtr="0" compatLnSpc="1">
                      <a:prstTxWarp prst="textNoShape">
                        <a:avLst/>
                      </a:prstTxWarp>
                      <a:sp3d z="-63500"/>
                    </a:bodyPr>
                    <a:lstStyle/>
                    <a:p>
                      <a:pPr algn="r"/>
                      <a:endParaRPr lang="en-US" sz="1200" b="1" spc="225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87" name="Rectangle 186"/>
                    <p:cNvSpPr/>
                    <p:nvPr/>
                  </p:nvSpPr>
                  <p:spPr bwMode="auto">
                    <a:xfrm>
                      <a:off x="1981200" y="1776325"/>
                      <a:ext cx="2037307" cy="2030400"/>
                    </a:xfrm>
                    <a:prstGeom prst="rect">
                      <a:avLst/>
                    </a:prstGeom>
                    <a:blipFill dpi="0" rotWithShape="1">
                      <a:blip r:embed="rId3" cstate="screen">
                        <a:alphaModFix amt="58000"/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ln w="12700" cap="flat" cmpd="sng" algn="ctr">
                      <a:solidFill>
                        <a:schemeClr val="tx1">
                          <a:lumMod val="75000"/>
                          <a:lumOff val="25000"/>
                          <a:alpha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p3d extrusionH="952500" prstMaterial="powder">
                      <a:extrusionClr>
                        <a:schemeClr val="tx1"/>
                      </a:extrusionClr>
                      <a:contourClr>
                        <a:schemeClr val="tx1"/>
                      </a:contourClr>
                    </a:sp3d>
                    <a:ex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  <a:sp3d/>
                    </a:bodyPr>
                    <a:lstStyle/>
                    <a:p>
                      <a:endParaRPr lang="en-US" sz="12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82" name="TextBox 181"/>
                  <p:cNvSpPr txBox="1"/>
                  <p:nvPr/>
                </p:nvSpPr>
                <p:spPr>
                  <a:xfrm rot="5400000">
                    <a:off x="1156976" y="2486175"/>
                    <a:ext cx="1476000" cy="393955"/>
                  </a:xfrm>
                  <a:prstGeom prst="rect">
                    <a:avLst/>
                  </a:prstGeom>
                  <a:noFill/>
                  <a:sp3d z="38100"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fi-FI" sz="1200" b="1" dirty="0">
                        <a:solidFill>
                          <a:srgbClr val="FFFFFF"/>
                        </a:solidFill>
                      </a:rPr>
                      <a:t>SUSPEND</a:t>
                    </a:r>
                    <a:endParaRPr lang="en-US" sz="12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83" name="TextBox 182"/>
                  <p:cNvSpPr txBox="1"/>
                  <p:nvPr/>
                </p:nvSpPr>
                <p:spPr>
                  <a:xfrm rot="5400000">
                    <a:off x="1750976" y="2486175"/>
                    <a:ext cx="1476000" cy="393955"/>
                  </a:xfrm>
                  <a:prstGeom prst="rect">
                    <a:avLst/>
                  </a:prstGeom>
                  <a:noFill/>
                  <a:sp3d z="38100"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fi-FI" sz="1200" b="1" dirty="0">
                        <a:solidFill>
                          <a:srgbClr val="FFFFFF"/>
                        </a:solidFill>
                      </a:rPr>
                      <a:t>SUSPEND</a:t>
                    </a:r>
                    <a:endParaRPr lang="en-US" sz="12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179" name="TextBox 178"/>
                <p:cNvSpPr txBox="1"/>
                <p:nvPr/>
              </p:nvSpPr>
              <p:spPr>
                <a:xfrm>
                  <a:off x="1651904" y="1621256"/>
                  <a:ext cx="504000" cy="203132"/>
                </a:xfrm>
                <a:prstGeom prst="rect">
                  <a:avLst/>
                </a:prstGeom>
                <a:noFill/>
                <a:sp3d z="38100"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i-FI" sz="900" b="1" dirty="0">
                      <a:solidFill>
                        <a:srgbClr val="FFFFFF"/>
                      </a:solidFill>
                    </a:rPr>
                    <a:t>UPM1</a:t>
                  </a:r>
                  <a:endParaRPr lang="en-US" sz="9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0" name="TextBox 179"/>
                <p:cNvSpPr txBox="1"/>
                <p:nvPr/>
              </p:nvSpPr>
              <p:spPr>
                <a:xfrm>
                  <a:off x="2245904" y="1621256"/>
                  <a:ext cx="504000" cy="203132"/>
                </a:xfrm>
                <a:prstGeom prst="rect">
                  <a:avLst/>
                </a:prstGeom>
                <a:noFill/>
                <a:sp3d z="38100"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i-FI" sz="900" b="1" dirty="0">
                      <a:solidFill>
                        <a:srgbClr val="FFFFFF"/>
                      </a:solidFill>
                    </a:rPr>
                    <a:t>UPM2</a:t>
                  </a:r>
                  <a:endParaRPr lang="en-US" sz="900" b="1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pic>
          <p:nvPicPr>
            <p:cNvPr id="17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37" y="1435043"/>
              <a:ext cx="2932113" cy="2401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9" name="Group 138"/>
          <p:cNvGrpSpPr/>
          <p:nvPr/>
        </p:nvGrpSpPr>
        <p:grpSpPr>
          <a:xfrm>
            <a:off x="1420302" y="1543003"/>
            <a:ext cx="6614652" cy="1806179"/>
            <a:chOff x="-319216" y="3861048"/>
            <a:chExt cx="8819536" cy="2408238"/>
          </a:xfrm>
          <a:scene3d>
            <a:camera prst="perspectiveFront" fov="3000000">
              <a:rot lat="597693" lon="19800000" rev="60000"/>
            </a:camera>
            <a:lightRig rig="threePt" dir="t"/>
          </a:scene3d>
        </p:grpSpPr>
        <p:grpSp>
          <p:nvGrpSpPr>
            <p:cNvPr id="140" name="Group 139"/>
            <p:cNvGrpSpPr/>
            <p:nvPr/>
          </p:nvGrpSpPr>
          <p:grpSpPr>
            <a:xfrm>
              <a:off x="2143013" y="3906004"/>
              <a:ext cx="6357307" cy="2030400"/>
              <a:chOff x="720000" y="1584000"/>
              <a:chExt cx="6357307" cy="2030400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720000" y="1584000"/>
                <a:ext cx="2037307" cy="2030400"/>
                <a:chOff x="735104" y="1567152"/>
                <a:chExt cx="2037307" cy="2030400"/>
              </a:xfrm>
            </p:grpSpPr>
            <p:grpSp>
              <p:nvGrpSpPr>
                <p:cNvPr id="163" name="Group 162"/>
                <p:cNvGrpSpPr/>
                <p:nvPr/>
              </p:nvGrpSpPr>
              <p:grpSpPr>
                <a:xfrm>
                  <a:off x="735104" y="1567152"/>
                  <a:ext cx="2037307" cy="2030400"/>
                  <a:chOff x="735104" y="1567152"/>
                  <a:chExt cx="2037307" cy="2030400"/>
                </a:xfrm>
              </p:grpSpPr>
              <p:grpSp>
                <p:nvGrpSpPr>
                  <p:cNvPr id="166" name="Group 165"/>
                  <p:cNvGrpSpPr/>
                  <p:nvPr/>
                </p:nvGrpSpPr>
                <p:grpSpPr>
                  <a:xfrm>
                    <a:off x="735104" y="1567152"/>
                    <a:ext cx="2037307" cy="2030400"/>
                    <a:chOff x="1981200" y="1776325"/>
                    <a:chExt cx="2037307" cy="2030400"/>
                  </a:xfrm>
                </p:grpSpPr>
                <p:sp>
                  <p:nvSpPr>
                    <p:cNvPr id="169" name="Rectangle 168"/>
                    <p:cNvSpPr/>
                    <p:nvPr/>
                  </p:nvSpPr>
                  <p:spPr bwMode="auto">
                    <a:xfrm>
                      <a:off x="2898000" y="1835999"/>
                      <a:ext cx="504000" cy="18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4">
                            <a:lumMod val="75000"/>
                          </a:schemeClr>
                        </a:gs>
                        <a:gs pos="27000">
                          <a:schemeClr val="bg1">
                            <a:lumMod val="85000"/>
                          </a:schemeClr>
                        </a:gs>
                        <a:gs pos="25000">
                          <a:schemeClr val="accent4">
                            <a:lumMod val="7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1"/>
                    </a:gra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p3d z="-63500" extrusionH="825500" contourW="12700" prstMaterial="matte">
                      <a:contourClr>
                        <a:schemeClr val="accent4"/>
                      </a:contourClr>
                    </a:sp3d>
                    <a:extLst/>
                  </p:spPr>
                  <p:txBody>
                    <a:bodyPr vert="vert" wrap="square" lIns="0" tIns="0" rIns="0" bIns="108000" numCol="1" rtlCol="0" anchor="ctr" anchorCtr="0" compatLnSpc="1">
                      <a:prstTxWarp prst="textNoShape">
                        <a:avLst/>
                      </a:prstTxWarp>
                      <a:sp3d z="-63500"/>
                    </a:bodyPr>
                    <a:lstStyle/>
                    <a:p>
                      <a:pPr algn="r"/>
                      <a:endParaRPr lang="en-US" sz="1200" b="1" spc="225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70" name="Rectangle 169"/>
                    <p:cNvSpPr/>
                    <p:nvPr/>
                  </p:nvSpPr>
                  <p:spPr bwMode="auto">
                    <a:xfrm>
                      <a:off x="3492000" y="1835999"/>
                      <a:ext cx="504000" cy="18720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4">
                            <a:lumMod val="75000"/>
                          </a:schemeClr>
                        </a:gs>
                        <a:gs pos="27000">
                          <a:schemeClr val="bg1">
                            <a:lumMod val="85000"/>
                          </a:schemeClr>
                        </a:gs>
                        <a:gs pos="25000">
                          <a:schemeClr val="accent4">
                            <a:lumMod val="7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1"/>
                      <a:tileRect/>
                    </a:gra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p3d z="-63500" extrusionH="825500" contourW="12700" prstMaterial="plastic">
                      <a:contourClr>
                        <a:schemeClr val="accent4"/>
                      </a:contourClr>
                    </a:sp3d>
                    <a:extLst/>
                  </p:spPr>
                  <p:txBody>
                    <a:bodyPr vert="vert" wrap="square" lIns="68580" tIns="34290" rIns="68580" bIns="108000" numCol="1" rtlCol="0" anchor="ctr" anchorCtr="0" compatLnSpc="1">
                      <a:prstTxWarp prst="textNoShape">
                        <a:avLst/>
                      </a:prstTxWarp>
                      <a:sp3d z="-63500"/>
                    </a:bodyPr>
                    <a:lstStyle/>
                    <a:p>
                      <a:pPr algn="r"/>
                      <a:endParaRPr lang="en-US" sz="1200" b="1" spc="225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71" name="Rectangle 170"/>
                    <p:cNvSpPr/>
                    <p:nvPr/>
                  </p:nvSpPr>
                  <p:spPr bwMode="auto">
                    <a:xfrm>
                      <a:off x="1981200" y="1776325"/>
                      <a:ext cx="2037307" cy="2030400"/>
                    </a:xfrm>
                    <a:prstGeom prst="rect">
                      <a:avLst/>
                    </a:prstGeom>
                    <a:blipFill dpi="0" rotWithShape="1">
                      <a:blip r:embed="rId3" cstate="screen">
                        <a:alphaModFix amt="58000"/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ln w="12700" cap="flat" cmpd="sng" algn="ctr">
                      <a:solidFill>
                        <a:schemeClr val="tx1">
                          <a:lumMod val="75000"/>
                          <a:lumOff val="25000"/>
                          <a:alpha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p3d extrusionH="952500" prstMaterial="powder">
                      <a:extrusionClr>
                        <a:schemeClr val="tx1"/>
                      </a:extrusionClr>
                      <a:contourClr>
                        <a:schemeClr val="tx1"/>
                      </a:contourClr>
                    </a:sp3d>
                    <a:ex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  <a:sp3d/>
                    </a:bodyPr>
                    <a:lstStyle/>
                    <a:p>
                      <a:endParaRPr lang="en-US" sz="12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67" name="TextBox 166"/>
                  <p:cNvSpPr txBox="1"/>
                  <p:nvPr/>
                </p:nvSpPr>
                <p:spPr>
                  <a:xfrm rot="5400000">
                    <a:off x="1167491" y="2486175"/>
                    <a:ext cx="1476000" cy="393955"/>
                  </a:xfrm>
                  <a:prstGeom prst="rect">
                    <a:avLst/>
                  </a:prstGeom>
                  <a:noFill/>
                  <a:sp3d z="38100"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fi-FI" sz="1200" b="1" dirty="0">
                        <a:solidFill>
                          <a:srgbClr val="FFFFFF"/>
                        </a:solidFill>
                      </a:rPr>
                      <a:t>ON-LINE</a:t>
                    </a:r>
                    <a:endParaRPr lang="en-US" sz="12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68" name="TextBox 167"/>
                  <p:cNvSpPr txBox="1"/>
                  <p:nvPr/>
                </p:nvSpPr>
                <p:spPr>
                  <a:xfrm rot="5400000">
                    <a:off x="1761491" y="2486175"/>
                    <a:ext cx="1476000" cy="393955"/>
                  </a:xfrm>
                  <a:prstGeom prst="rect">
                    <a:avLst/>
                  </a:prstGeom>
                  <a:noFill/>
                  <a:sp3d z="38100"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fi-FI" sz="1200" b="1" dirty="0">
                        <a:solidFill>
                          <a:srgbClr val="FFFFFF"/>
                        </a:solidFill>
                      </a:rPr>
                      <a:t>ON-LINE</a:t>
                    </a:r>
                    <a:endParaRPr lang="en-US" sz="12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164" name="TextBox 163"/>
                <p:cNvSpPr txBox="1"/>
                <p:nvPr/>
              </p:nvSpPr>
              <p:spPr>
                <a:xfrm>
                  <a:off x="1651904" y="1621256"/>
                  <a:ext cx="504000" cy="203132"/>
                </a:xfrm>
                <a:prstGeom prst="rect">
                  <a:avLst/>
                </a:prstGeom>
                <a:noFill/>
                <a:sp3d z="38100"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i-FI" sz="900" b="1" dirty="0">
                      <a:solidFill>
                        <a:srgbClr val="FFFFFF"/>
                      </a:solidFill>
                    </a:rPr>
                    <a:t>UPM1</a:t>
                  </a:r>
                  <a:endParaRPr lang="en-US" sz="9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2245904" y="1621256"/>
                  <a:ext cx="504000" cy="203132"/>
                </a:xfrm>
                <a:prstGeom prst="rect">
                  <a:avLst/>
                </a:prstGeom>
                <a:noFill/>
                <a:sp3d z="38100"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i-FI" sz="900" b="1" dirty="0">
                      <a:solidFill>
                        <a:srgbClr val="FFFFFF"/>
                      </a:solidFill>
                    </a:rPr>
                    <a:t>UPM2</a:t>
                  </a:r>
                  <a:endParaRPr lang="en-US" sz="900" b="1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2880000" y="1584000"/>
                <a:ext cx="2037307" cy="2030400"/>
                <a:chOff x="735104" y="1567152"/>
                <a:chExt cx="2037307" cy="2030400"/>
              </a:xfrm>
            </p:grpSpPr>
            <p:grpSp>
              <p:nvGrpSpPr>
                <p:cNvPr id="154" name="Group 153"/>
                <p:cNvGrpSpPr/>
                <p:nvPr/>
              </p:nvGrpSpPr>
              <p:grpSpPr>
                <a:xfrm>
                  <a:off x="735104" y="1567152"/>
                  <a:ext cx="2037307" cy="2030400"/>
                  <a:chOff x="735104" y="1567152"/>
                  <a:chExt cx="2037307" cy="2030400"/>
                </a:xfrm>
              </p:grpSpPr>
              <p:grpSp>
                <p:nvGrpSpPr>
                  <p:cNvPr id="157" name="Group 156"/>
                  <p:cNvGrpSpPr/>
                  <p:nvPr/>
                </p:nvGrpSpPr>
                <p:grpSpPr>
                  <a:xfrm>
                    <a:off x="735104" y="1567152"/>
                    <a:ext cx="2037307" cy="2030400"/>
                    <a:chOff x="1981200" y="1776325"/>
                    <a:chExt cx="2037307" cy="2030400"/>
                  </a:xfrm>
                </p:grpSpPr>
                <p:sp>
                  <p:nvSpPr>
                    <p:cNvPr id="160" name="Rectangle 159"/>
                    <p:cNvSpPr/>
                    <p:nvPr/>
                  </p:nvSpPr>
                  <p:spPr bwMode="auto">
                    <a:xfrm>
                      <a:off x="2898000" y="1835999"/>
                      <a:ext cx="504000" cy="18720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4">
                            <a:lumMod val="75000"/>
                          </a:schemeClr>
                        </a:gs>
                        <a:gs pos="27000">
                          <a:schemeClr val="bg1">
                            <a:lumMod val="85000"/>
                          </a:schemeClr>
                        </a:gs>
                        <a:gs pos="25000">
                          <a:schemeClr val="accent4">
                            <a:lumMod val="7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1"/>
                      <a:tileRect/>
                    </a:gra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p3d z="-63500" extrusionH="825500" contourW="12700" prstMaterial="plastic">
                      <a:contourClr>
                        <a:schemeClr val="accent4"/>
                      </a:contourClr>
                    </a:sp3d>
                    <a:extLst/>
                  </p:spPr>
                  <p:txBody>
                    <a:bodyPr vert="vert" wrap="square" lIns="0" tIns="0" rIns="0" bIns="108000" numCol="1" rtlCol="0" anchor="ctr" anchorCtr="0" compatLnSpc="1">
                      <a:prstTxWarp prst="textNoShape">
                        <a:avLst/>
                      </a:prstTxWarp>
                      <a:sp3d z="-63500"/>
                    </a:bodyPr>
                    <a:lstStyle/>
                    <a:p>
                      <a:pPr algn="r"/>
                      <a:endParaRPr lang="en-US" sz="1200" b="1" spc="225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61" name="Rectangle 160"/>
                    <p:cNvSpPr/>
                    <p:nvPr/>
                  </p:nvSpPr>
                  <p:spPr bwMode="auto">
                    <a:xfrm>
                      <a:off x="3492000" y="1835999"/>
                      <a:ext cx="504000" cy="18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4">
                            <a:lumMod val="75000"/>
                          </a:schemeClr>
                        </a:gs>
                        <a:gs pos="27000">
                          <a:schemeClr val="bg1">
                            <a:lumMod val="85000"/>
                          </a:schemeClr>
                        </a:gs>
                        <a:gs pos="25000">
                          <a:schemeClr val="accent4">
                            <a:lumMod val="7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1"/>
                    </a:gra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p3d z="-63500" extrusionH="825500" contourW="12700" prstMaterial="plastic">
                      <a:contourClr>
                        <a:schemeClr val="accent4"/>
                      </a:contourClr>
                    </a:sp3d>
                    <a:extLst/>
                  </p:spPr>
                  <p:txBody>
                    <a:bodyPr vert="vert" wrap="square" lIns="68580" tIns="34290" rIns="68580" bIns="108000" numCol="1" rtlCol="0" anchor="ctr" anchorCtr="0" compatLnSpc="1">
                      <a:prstTxWarp prst="textNoShape">
                        <a:avLst/>
                      </a:prstTxWarp>
                      <a:sp3d z="-63500"/>
                    </a:bodyPr>
                    <a:lstStyle/>
                    <a:p>
                      <a:pPr algn="r"/>
                      <a:endParaRPr lang="en-US" sz="1200" b="1" spc="225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62" name="Rectangle 161"/>
                    <p:cNvSpPr/>
                    <p:nvPr/>
                  </p:nvSpPr>
                  <p:spPr bwMode="auto">
                    <a:xfrm>
                      <a:off x="1981200" y="1776325"/>
                      <a:ext cx="2037307" cy="2030400"/>
                    </a:xfrm>
                    <a:prstGeom prst="rect">
                      <a:avLst/>
                    </a:prstGeom>
                    <a:blipFill dpi="0" rotWithShape="1">
                      <a:blip r:embed="rId3" cstate="screen">
                        <a:alphaModFix amt="58000"/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ln w="12700" cap="flat" cmpd="sng" algn="ctr">
                      <a:solidFill>
                        <a:schemeClr val="tx1">
                          <a:lumMod val="75000"/>
                          <a:lumOff val="25000"/>
                          <a:alpha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p3d extrusionH="952500" prstMaterial="powder">
                      <a:extrusionClr>
                        <a:schemeClr val="tx1"/>
                      </a:extrusionClr>
                      <a:contourClr>
                        <a:schemeClr val="tx1"/>
                      </a:contourClr>
                    </a:sp3d>
                    <a:ex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  <a:sp3d/>
                    </a:bodyPr>
                    <a:lstStyle/>
                    <a:p>
                      <a:endParaRPr lang="en-US" sz="12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58" name="TextBox 157"/>
                  <p:cNvSpPr txBox="1"/>
                  <p:nvPr/>
                </p:nvSpPr>
                <p:spPr>
                  <a:xfrm rot="5400000">
                    <a:off x="1179836" y="2486175"/>
                    <a:ext cx="1476000" cy="393955"/>
                  </a:xfrm>
                  <a:prstGeom prst="rect">
                    <a:avLst/>
                  </a:prstGeom>
                  <a:noFill/>
                  <a:sp3d z="38100"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fi-FI" sz="1200" b="1" dirty="0">
                        <a:solidFill>
                          <a:srgbClr val="FFFFFF"/>
                        </a:solidFill>
                      </a:rPr>
                      <a:t>ON-LINE</a:t>
                    </a:r>
                    <a:endParaRPr lang="en-US" sz="12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9" name="TextBox 158"/>
                  <p:cNvSpPr txBox="1"/>
                  <p:nvPr/>
                </p:nvSpPr>
                <p:spPr>
                  <a:xfrm rot="5400000">
                    <a:off x="1750976" y="2486175"/>
                    <a:ext cx="1476000" cy="393955"/>
                  </a:xfrm>
                  <a:prstGeom prst="rect">
                    <a:avLst/>
                  </a:prstGeom>
                  <a:noFill/>
                  <a:sp3d z="38100"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fi-FI" sz="1200" b="1" dirty="0">
                        <a:solidFill>
                          <a:srgbClr val="FFFFFF"/>
                        </a:solidFill>
                      </a:rPr>
                      <a:t>ON-LINE</a:t>
                    </a:r>
                    <a:endParaRPr lang="en-US" sz="12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155" name="TextBox 154"/>
                <p:cNvSpPr txBox="1"/>
                <p:nvPr/>
              </p:nvSpPr>
              <p:spPr>
                <a:xfrm>
                  <a:off x="1651904" y="1621256"/>
                  <a:ext cx="504000" cy="203132"/>
                </a:xfrm>
                <a:prstGeom prst="rect">
                  <a:avLst/>
                </a:prstGeom>
                <a:noFill/>
                <a:sp3d z="38100"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i-FI" sz="900" b="1" dirty="0">
                      <a:solidFill>
                        <a:srgbClr val="FFFFFF"/>
                      </a:solidFill>
                    </a:rPr>
                    <a:t>UPM1</a:t>
                  </a:r>
                  <a:endParaRPr lang="en-US" sz="9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6" name="TextBox 155"/>
                <p:cNvSpPr txBox="1"/>
                <p:nvPr/>
              </p:nvSpPr>
              <p:spPr>
                <a:xfrm>
                  <a:off x="2245904" y="1621256"/>
                  <a:ext cx="504000" cy="203132"/>
                </a:xfrm>
                <a:prstGeom prst="rect">
                  <a:avLst/>
                </a:prstGeom>
                <a:noFill/>
                <a:sp3d z="38100"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i-FI" sz="900" b="1" dirty="0">
                      <a:solidFill>
                        <a:srgbClr val="FFFFFF"/>
                      </a:solidFill>
                    </a:rPr>
                    <a:t>UPM2</a:t>
                  </a:r>
                  <a:endParaRPr lang="en-US" sz="900" b="1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44" name="Group 143"/>
              <p:cNvGrpSpPr/>
              <p:nvPr/>
            </p:nvGrpSpPr>
            <p:grpSpPr>
              <a:xfrm>
                <a:off x="5040000" y="1584000"/>
                <a:ext cx="2037307" cy="2030400"/>
                <a:chOff x="735104" y="1567152"/>
                <a:chExt cx="2037307" cy="2030400"/>
              </a:xfrm>
            </p:grpSpPr>
            <p:grpSp>
              <p:nvGrpSpPr>
                <p:cNvPr id="145" name="Group 144"/>
                <p:cNvGrpSpPr/>
                <p:nvPr/>
              </p:nvGrpSpPr>
              <p:grpSpPr>
                <a:xfrm>
                  <a:off x="735104" y="1567152"/>
                  <a:ext cx="2037307" cy="2030400"/>
                  <a:chOff x="735104" y="1567152"/>
                  <a:chExt cx="2037307" cy="2030400"/>
                </a:xfrm>
              </p:grpSpPr>
              <p:grpSp>
                <p:nvGrpSpPr>
                  <p:cNvPr id="148" name="Group 147"/>
                  <p:cNvGrpSpPr/>
                  <p:nvPr/>
                </p:nvGrpSpPr>
                <p:grpSpPr>
                  <a:xfrm>
                    <a:off x="735104" y="1567152"/>
                    <a:ext cx="2037307" cy="2030400"/>
                    <a:chOff x="1981200" y="1776325"/>
                    <a:chExt cx="2037307" cy="2030400"/>
                  </a:xfrm>
                </p:grpSpPr>
                <p:sp>
                  <p:nvSpPr>
                    <p:cNvPr id="151" name="Rectangle 150"/>
                    <p:cNvSpPr/>
                    <p:nvPr/>
                  </p:nvSpPr>
                  <p:spPr bwMode="auto">
                    <a:xfrm>
                      <a:off x="2898000" y="1835999"/>
                      <a:ext cx="504000" cy="18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4">
                            <a:lumMod val="75000"/>
                          </a:schemeClr>
                        </a:gs>
                        <a:gs pos="27000">
                          <a:schemeClr val="bg1">
                            <a:lumMod val="85000"/>
                          </a:schemeClr>
                        </a:gs>
                        <a:gs pos="25000">
                          <a:schemeClr val="accent4">
                            <a:lumMod val="7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1"/>
                    </a:gra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p3d z="-63500" extrusionH="825500" contourW="12700" prstMaterial="plastic">
                      <a:contourClr>
                        <a:schemeClr val="accent4"/>
                      </a:contourClr>
                    </a:sp3d>
                    <a:extLst/>
                  </p:spPr>
                  <p:txBody>
                    <a:bodyPr vert="vert" wrap="square" lIns="0" tIns="0" rIns="0" bIns="108000" numCol="1" rtlCol="0" anchor="ctr" anchorCtr="0" compatLnSpc="1">
                      <a:prstTxWarp prst="textNoShape">
                        <a:avLst/>
                      </a:prstTxWarp>
                      <a:sp3d z="-63500"/>
                    </a:bodyPr>
                    <a:lstStyle/>
                    <a:p>
                      <a:pPr algn="r"/>
                      <a:endParaRPr lang="en-US" sz="1200" b="1" spc="225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52" name="Rectangle 151"/>
                    <p:cNvSpPr/>
                    <p:nvPr/>
                  </p:nvSpPr>
                  <p:spPr bwMode="auto">
                    <a:xfrm>
                      <a:off x="3492000" y="1835999"/>
                      <a:ext cx="504000" cy="18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4">
                            <a:lumMod val="75000"/>
                          </a:schemeClr>
                        </a:gs>
                        <a:gs pos="27000">
                          <a:schemeClr val="bg1">
                            <a:lumMod val="85000"/>
                          </a:schemeClr>
                        </a:gs>
                        <a:gs pos="25000">
                          <a:schemeClr val="accent4">
                            <a:lumMod val="7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1"/>
                    </a:gra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p3d z="-63500" extrusionH="825500" contourW="12700" prstMaterial="plastic">
                      <a:contourClr>
                        <a:schemeClr val="accent4"/>
                      </a:contourClr>
                    </a:sp3d>
                    <a:extLst/>
                  </p:spPr>
                  <p:txBody>
                    <a:bodyPr vert="vert" wrap="square" lIns="68580" tIns="34290" rIns="68580" bIns="108000" numCol="1" rtlCol="0" anchor="ctr" anchorCtr="0" compatLnSpc="1">
                      <a:prstTxWarp prst="textNoShape">
                        <a:avLst/>
                      </a:prstTxWarp>
                      <a:sp3d z="-63500"/>
                    </a:bodyPr>
                    <a:lstStyle/>
                    <a:p>
                      <a:pPr algn="r"/>
                      <a:endParaRPr lang="en-US" sz="1200" b="1" spc="225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53" name="Rectangle 152"/>
                    <p:cNvSpPr/>
                    <p:nvPr/>
                  </p:nvSpPr>
                  <p:spPr bwMode="auto">
                    <a:xfrm>
                      <a:off x="1981200" y="1776325"/>
                      <a:ext cx="2037307" cy="2030400"/>
                    </a:xfrm>
                    <a:prstGeom prst="rect">
                      <a:avLst/>
                    </a:prstGeom>
                    <a:blipFill dpi="0" rotWithShape="1">
                      <a:blip r:embed="rId3" cstate="screen">
                        <a:alphaModFix amt="58000"/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ln w="12700" cap="flat" cmpd="sng" algn="ctr">
                      <a:solidFill>
                        <a:schemeClr val="tx1">
                          <a:lumMod val="75000"/>
                          <a:lumOff val="25000"/>
                          <a:alpha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p3d extrusionH="952500" prstMaterial="powder">
                      <a:extrusionClr>
                        <a:schemeClr val="tx1"/>
                      </a:extrusionClr>
                      <a:contourClr>
                        <a:schemeClr val="tx1"/>
                      </a:contourClr>
                    </a:sp3d>
                    <a:ex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  <a:sp3d/>
                    </a:bodyPr>
                    <a:lstStyle/>
                    <a:p>
                      <a:endParaRPr lang="en-US" sz="12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49" name="TextBox 148"/>
                  <p:cNvSpPr txBox="1"/>
                  <p:nvPr/>
                </p:nvSpPr>
                <p:spPr>
                  <a:xfrm rot="5400000">
                    <a:off x="1156976" y="2486175"/>
                    <a:ext cx="1476000" cy="393955"/>
                  </a:xfrm>
                  <a:prstGeom prst="rect">
                    <a:avLst/>
                  </a:prstGeom>
                  <a:noFill/>
                  <a:sp3d z="38100"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fi-FI" sz="1200" b="1" dirty="0">
                        <a:solidFill>
                          <a:srgbClr val="FFFFFF"/>
                        </a:solidFill>
                      </a:rPr>
                      <a:t>ON-LINE</a:t>
                    </a:r>
                    <a:endParaRPr lang="en-US" sz="12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0" name="TextBox 149"/>
                  <p:cNvSpPr txBox="1"/>
                  <p:nvPr/>
                </p:nvSpPr>
                <p:spPr>
                  <a:xfrm rot="5400000">
                    <a:off x="1750976" y="2486175"/>
                    <a:ext cx="1476000" cy="393955"/>
                  </a:xfrm>
                  <a:prstGeom prst="rect">
                    <a:avLst/>
                  </a:prstGeom>
                  <a:noFill/>
                  <a:sp3d z="38100"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fi-FI" sz="1200" b="1" dirty="0">
                        <a:solidFill>
                          <a:srgbClr val="FFFFFF"/>
                        </a:solidFill>
                      </a:rPr>
                      <a:t>ON-LINE</a:t>
                    </a:r>
                    <a:endParaRPr lang="en-US" sz="12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146" name="TextBox 145"/>
                <p:cNvSpPr txBox="1"/>
                <p:nvPr/>
              </p:nvSpPr>
              <p:spPr>
                <a:xfrm>
                  <a:off x="1651904" y="1621256"/>
                  <a:ext cx="504000" cy="203132"/>
                </a:xfrm>
                <a:prstGeom prst="rect">
                  <a:avLst/>
                </a:prstGeom>
                <a:noFill/>
                <a:sp3d z="38100"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i-FI" sz="900" b="1" dirty="0">
                      <a:solidFill>
                        <a:srgbClr val="FFFFFF"/>
                      </a:solidFill>
                    </a:rPr>
                    <a:t>UPM1</a:t>
                  </a:r>
                  <a:endParaRPr lang="en-US" sz="9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2245904" y="1621256"/>
                  <a:ext cx="504000" cy="203132"/>
                </a:xfrm>
                <a:prstGeom prst="rect">
                  <a:avLst/>
                </a:prstGeom>
                <a:noFill/>
                <a:sp3d z="38100"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i-FI" sz="900" b="1" dirty="0">
                      <a:solidFill>
                        <a:srgbClr val="FFFFFF"/>
                      </a:solidFill>
                    </a:rPr>
                    <a:t>UPM2</a:t>
                  </a:r>
                  <a:endParaRPr lang="en-US" sz="900" b="1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pic>
          <p:nvPicPr>
            <p:cNvPr id="14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9216" y="3861048"/>
              <a:ext cx="2938463" cy="2408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6" name="TextBox 205"/>
          <p:cNvSpPr txBox="1"/>
          <p:nvPr/>
        </p:nvSpPr>
        <p:spPr>
          <a:xfrm>
            <a:off x="381000" y="3711131"/>
            <a:ext cx="8229600" cy="447815"/>
          </a:xfrm>
          <a:prstGeom prst="rect">
            <a:avLst/>
          </a:prstGeom>
          <a:noFill/>
        </p:spPr>
        <p:txBody>
          <a:bodyPr wrap="square" rtlCol="0">
            <a:spAutoFit/>
            <a:sp3d extrusionH="50800"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 algn="ctr"/>
            <a:r>
              <a:rPr lang="fi-FI" sz="2100" b="1" dirty="0" smtClean="0">
                <a:ln w="12700">
                  <a:solidFill>
                    <a:srgbClr val="2968B2"/>
                  </a:solidFill>
                </a:ln>
                <a:solidFill>
                  <a:srgbClr val="FFFFFF">
                    <a:lumMod val="85000"/>
                  </a:srgbClr>
                </a:solidFill>
              </a:rPr>
              <a:t>V</a:t>
            </a:r>
            <a:r>
              <a:rPr lang="en-US" sz="2100" b="1" dirty="0" smtClean="0">
                <a:ln w="12700">
                  <a:solidFill>
                    <a:srgbClr val="2968B2"/>
                  </a:solidFill>
                </a:ln>
                <a:solidFill>
                  <a:srgbClr val="FFFFFF">
                    <a:lumMod val="85000"/>
                  </a:srgbClr>
                </a:solidFill>
              </a:rPr>
              <a:t>MMS </a:t>
            </a:r>
            <a:r>
              <a:rPr lang="ru-RU" sz="2100" b="1" dirty="0" smtClean="0">
                <a:ln w="12700">
                  <a:solidFill>
                    <a:srgbClr val="2968B2"/>
                  </a:solidFill>
                </a:ln>
                <a:solidFill>
                  <a:srgbClr val="FFFFFF">
                    <a:lumMod val="85000"/>
                  </a:srgbClr>
                </a:solidFill>
              </a:rPr>
              <a:t>АДАПТИВНАЯ СИСТЕМА УПРАВЛЕНИЯ МОДУЛЯМИ</a:t>
            </a:r>
            <a:endParaRPr lang="en-US" sz="2100" b="1" dirty="0">
              <a:ln w="12700">
                <a:solidFill>
                  <a:srgbClr val="2968B2"/>
                </a:solidFill>
              </a:ln>
              <a:solidFill>
                <a:srgbClr val="FFFFFF">
                  <a:lumMod val="85000"/>
                </a:srgbClr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685800" y="4158946"/>
            <a:ext cx="7616986" cy="378000"/>
            <a:chOff x="0" y="4536000"/>
            <a:chExt cx="9144000" cy="1080000"/>
          </a:xfrm>
          <a:solidFill>
            <a:schemeClr val="tx2"/>
          </a:solidFill>
        </p:grpSpPr>
        <p:sp>
          <p:nvSpPr>
            <p:cNvPr id="73" name="Rectangle 72"/>
            <p:cNvSpPr/>
            <p:nvPr/>
          </p:nvSpPr>
          <p:spPr bwMode="auto">
            <a:xfrm>
              <a:off x="0" y="4536000"/>
              <a:ext cx="2268000" cy="10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7000" tIns="27000" rIns="27000" bIns="2700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ru-RU" sz="15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Масштабируемость</a:t>
              </a: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268000" y="4536000"/>
              <a:ext cx="2304000" cy="1080000"/>
            </a:xfrm>
            <a:prstGeom prst="rect">
              <a:avLst/>
            </a:prstGeom>
            <a:solidFill>
              <a:srgbClr val="0067C6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7000" tIns="27000" rIns="27000" bIns="2700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ru-RU" sz="15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Гибкость</a:t>
              </a: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6840000" y="4536000"/>
              <a:ext cx="2304000" cy="10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7000" tIns="27000" rIns="27000" bIns="2700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ru-RU" sz="15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Безопасность</a:t>
              </a: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4572000" y="4536000"/>
              <a:ext cx="2268000" cy="1080000"/>
            </a:xfrm>
            <a:prstGeom prst="rect">
              <a:avLst/>
            </a:prstGeom>
            <a:solidFill>
              <a:srgbClr val="0067C6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7000" tIns="27000" rIns="27000" bIns="2700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ru-RU" sz="15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Эффективность</a:t>
              </a: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244" y="1615"/>
            <a:ext cx="7616986" cy="822722"/>
          </a:xfrm>
        </p:spPr>
        <p:txBody>
          <a:bodyPr/>
          <a:lstStyle/>
          <a:p>
            <a:r>
              <a:rPr lang="ru-RU" dirty="0" smtClean="0"/>
              <a:t>Режимы повышения </a:t>
            </a:r>
            <a:r>
              <a:rPr lang="ru-RU" dirty="0" err="1" smtClean="0"/>
              <a:t>энергоэффективности</a:t>
            </a:r>
            <a:r>
              <a:rPr lang="en-US" dirty="0" smtClean="0"/>
              <a:t> </a:t>
            </a:r>
            <a:r>
              <a:rPr lang="en-US" dirty="0"/>
              <a:t>- VMMS</a:t>
            </a:r>
            <a:endParaRPr lang="fi-FI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490" y="1123950"/>
            <a:ext cx="757875" cy="75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Box 182"/>
          <p:cNvSpPr txBox="1"/>
          <p:nvPr/>
        </p:nvSpPr>
        <p:spPr>
          <a:xfrm>
            <a:off x="1143000" y="3714750"/>
            <a:ext cx="6858000" cy="4478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  <a:flatTx/>
          </a:bodyPr>
          <a:lstStyle/>
          <a:p>
            <a:pPr algn="ctr"/>
            <a:r>
              <a:rPr lang="fi-FI" sz="2100" b="1" dirty="0">
                <a:ln w="12700">
                  <a:solidFill>
                    <a:srgbClr val="92D050"/>
                  </a:solidFill>
                </a:ln>
                <a:solidFill>
                  <a:srgbClr val="FFFFFF">
                    <a:lumMod val="85000"/>
                  </a:srgbClr>
                </a:solidFill>
              </a:rPr>
              <a:t>ENERGY SAVER SYSTEM</a:t>
            </a:r>
            <a:endParaRPr lang="en-US" sz="2100" b="1" dirty="0">
              <a:ln w="12700">
                <a:solidFill>
                  <a:srgbClr val="92D050"/>
                </a:solidFill>
              </a:ln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Режимы повышения </a:t>
            </a:r>
            <a:r>
              <a:rPr lang="ru-RU" dirty="0" err="1" smtClean="0"/>
              <a:t>энергоэффективности</a:t>
            </a:r>
            <a:r>
              <a:rPr lang="ru-RU" dirty="0" smtClean="0"/>
              <a:t> </a:t>
            </a:r>
            <a:r>
              <a:rPr lang="en-US" dirty="0" smtClean="0"/>
              <a:t>ESS</a:t>
            </a:r>
            <a:endParaRPr lang="fi-FI" dirty="0"/>
          </a:p>
        </p:txBody>
      </p:sp>
      <p:grpSp>
        <p:nvGrpSpPr>
          <p:cNvPr id="81" name="Group 80"/>
          <p:cNvGrpSpPr/>
          <p:nvPr/>
        </p:nvGrpSpPr>
        <p:grpSpPr>
          <a:xfrm>
            <a:off x="1408470" y="1556916"/>
            <a:ext cx="6615479" cy="1801416"/>
            <a:chOff x="641350" y="2525712"/>
            <a:chExt cx="8820639" cy="2401888"/>
          </a:xfrm>
          <a:scene3d>
            <a:camera prst="perspectiveFront" fov="3000000">
              <a:rot lat="600000" lon="19799989" rev="60000"/>
            </a:camera>
            <a:lightRig rig="threePt" dir="t"/>
          </a:scene3d>
        </p:grpSpPr>
        <p:grpSp>
          <p:nvGrpSpPr>
            <p:cNvPr id="82" name="Group 81"/>
            <p:cNvGrpSpPr/>
            <p:nvPr/>
          </p:nvGrpSpPr>
          <p:grpSpPr>
            <a:xfrm>
              <a:off x="3104682" y="2556000"/>
              <a:ext cx="6357307" cy="2030400"/>
              <a:chOff x="1728000" y="1440000"/>
              <a:chExt cx="6357307" cy="2030400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1728000" y="1440000"/>
                <a:ext cx="6357307" cy="2030400"/>
                <a:chOff x="1728000" y="1440000"/>
                <a:chExt cx="6357307" cy="2030400"/>
              </a:xfrm>
            </p:grpSpPr>
            <p:grpSp>
              <p:nvGrpSpPr>
                <p:cNvPr id="88" name="Group 87"/>
                <p:cNvGrpSpPr/>
                <p:nvPr/>
              </p:nvGrpSpPr>
              <p:grpSpPr>
                <a:xfrm>
                  <a:off x="1728000" y="1440000"/>
                  <a:ext cx="6357307" cy="2030400"/>
                  <a:chOff x="1728000" y="1440000"/>
                  <a:chExt cx="6357307" cy="2030400"/>
                </a:xfrm>
              </p:grpSpPr>
              <p:grpSp>
                <p:nvGrpSpPr>
                  <p:cNvPr id="93" name="Group 92"/>
                  <p:cNvGrpSpPr/>
                  <p:nvPr/>
                </p:nvGrpSpPr>
                <p:grpSpPr>
                  <a:xfrm>
                    <a:off x="1728000" y="1440000"/>
                    <a:ext cx="6357307" cy="2030400"/>
                    <a:chOff x="720000" y="1584000"/>
                    <a:chExt cx="6357307" cy="2030400"/>
                  </a:xfrm>
                </p:grpSpPr>
                <p:grpSp>
                  <p:nvGrpSpPr>
                    <p:cNvPr id="97" name="Group 96"/>
                    <p:cNvGrpSpPr/>
                    <p:nvPr/>
                  </p:nvGrpSpPr>
                  <p:grpSpPr>
                    <a:xfrm>
                      <a:off x="720000" y="1584000"/>
                      <a:ext cx="2037307" cy="2030400"/>
                      <a:chOff x="735104" y="1567152"/>
                      <a:chExt cx="2037307" cy="2030400"/>
                    </a:xfrm>
                  </p:grpSpPr>
                  <p:grpSp>
                    <p:nvGrpSpPr>
                      <p:cNvPr id="118" name="Group 117"/>
                      <p:cNvGrpSpPr/>
                      <p:nvPr/>
                    </p:nvGrpSpPr>
                    <p:grpSpPr>
                      <a:xfrm>
                        <a:off x="735104" y="1567152"/>
                        <a:ext cx="2037307" cy="2030400"/>
                        <a:chOff x="735104" y="1567152"/>
                        <a:chExt cx="2037307" cy="2030400"/>
                      </a:xfrm>
                    </p:grpSpPr>
                    <p:grpSp>
                      <p:nvGrpSpPr>
                        <p:cNvPr id="121" name="Group 120"/>
                        <p:cNvGrpSpPr/>
                        <p:nvPr/>
                      </p:nvGrpSpPr>
                      <p:grpSpPr>
                        <a:xfrm>
                          <a:off x="735104" y="1567152"/>
                          <a:ext cx="2037307" cy="2030400"/>
                          <a:chOff x="1981200" y="1776325"/>
                          <a:chExt cx="2037307" cy="2030400"/>
                        </a:xfrm>
                      </p:grpSpPr>
                      <p:sp>
                        <p:nvSpPr>
                          <p:cNvPr id="124" name="Rectangle 123"/>
                          <p:cNvSpPr/>
                          <p:nvPr/>
                        </p:nvSpPr>
                        <p:spPr bwMode="auto">
                          <a:xfrm>
                            <a:off x="2898000" y="1835999"/>
                            <a:ext cx="504000" cy="1872000"/>
                          </a:xfrm>
                          <a:prstGeom prst="rect">
                            <a:avLst/>
                          </a:prstGeom>
                          <a:pattFill prst="dkUpDiag">
                            <a:fgClr>
                              <a:srgbClr val="00B0F0"/>
                            </a:fgClr>
                            <a:bgClr>
                              <a:schemeClr val="bg1"/>
                            </a:bgClr>
                          </a:pattFill>
                          <a:ln w="12700" cap="flat" cmpd="sng" algn="ctr">
                            <a:solidFill>
                              <a:srgbClr val="00B0F0">
                                <a:alpha val="25000"/>
                              </a:srgb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sp3d z="-63500" extrusionH="825500" contourW="12700" prstMaterial="plastic">
                            <a:extrusionClr>
                              <a:srgbClr val="00B0F0"/>
                            </a:extrusionClr>
                            <a:contourClr>
                              <a:srgbClr val="00B0F0"/>
                            </a:contourClr>
                          </a:sp3d>
                          <a:extLst/>
                        </p:spPr>
                        <p:txBody>
                          <a:bodyPr vert="vert" wrap="square" lIns="0" tIns="0" rIns="0" bIns="108000" numCol="1" rtlCol="0" anchor="ctr" anchorCtr="0" compatLnSpc="1">
                            <a:prstTxWarp prst="textNoShape">
                              <a:avLst/>
                            </a:prstTxWarp>
                            <a:sp3d z="-63500"/>
                          </a:bodyPr>
                          <a:lstStyle/>
                          <a:p>
                            <a:pPr algn="r"/>
                            <a:endParaRPr lang="en-US" sz="1200" b="1" spc="225" dirty="0">
                              <a:solidFill>
                                <a:srgbClr val="FFFFFF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5" name="Rectangle 124"/>
                          <p:cNvSpPr/>
                          <p:nvPr/>
                        </p:nvSpPr>
                        <p:spPr bwMode="auto">
                          <a:xfrm>
                            <a:off x="3492000" y="1835999"/>
                            <a:ext cx="504000" cy="1872000"/>
                          </a:xfrm>
                          <a:prstGeom prst="rect">
                            <a:avLst/>
                          </a:prstGeom>
                          <a:pattFill prst="dkUpDiag">
                            <a:fgClr>
                              <a:srgbClr val="00B0F0"/>
                            </a:fgClr>
                            <a:bgClr>
                              <a:schemeClr val="bg1"/>
                            </a:bgClr>
                          </a:pattFill>
                          <a:ln w="12700" cap="flat" cmpd="sng" algn="ctr">
                            <a:solidFill>
                              <a:srgbClr val="00B0F0">
                                <a:alpha val="25000"/>
                              </a:srgb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sp3d z="-63500" extrusionH="825500" contourW="12700" prstMaterial="plastic">
                            <a:extrusionClr>
                              <a:srgbClr val="00B0F0"/>
                            </a:extrusionClr>
                            <a:contourClr>
                              <a:srgbClr val="00B0F0"/>
                            </a:contourClr>
                          </a:sp3d>
                          <a:extLst/>
                        </p:spPr>
                        <p:txBody>
                          <a:bodyPr vert="vert" wrap="square" lIns="68580" tIns="34290" rIns="68580" bIns="108000" numCol="1" rtlCol="0" anchor="ctr" anchorCtr="0" compatLnSpc="1">
                            <a:prstTxWarp prst="textNoShape">
                              <a:avLst/>
                            </a:prstTxWarp>
                            <a:sp3d z="-63500"/>
                          </a:bodyPr>
                          <a:lstStyle/>
                          <a:p>
                            <a:pPr algn="r"/>
                            <a:endParaRPr lang="en-US" sz="1200" b="1" spc="225" dirty="0">
                              <a:solidFill>
                                <a:srgbClr val="FFFFFF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6" name="Rectangle 125"/>
                          <p:cNvSpPr/>
                          <p:nvPr/>
                        </p:nvSpPr>
                        <p:spPr bwMode="auto">
                          <a:xfrm>
                            <a:off x="1981200" y="1776325"/>
                            <a:ext cx="2037307" cy="2030400"/>
                          </a:xfrm>
                          <a:prstGeom prst="rect">
                            <a:avLst/>
                          </a:prstGeom>
                          <a:blipFill dpi="0" rotWithShape="1">
                            <a:blip r:embed="rId3" cstate="screen">
                              <a:alphaModFix amt="58000"/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a:blipFill>
                          <a:ln w="12700" cap="flat" cmpd="sng" algn="ctr">
                            <a:solidFill>
                              <a:schemeClr val="tx1">
                                <a:lumMod val="75000"/>
                                <a:lumOff val="25000"/>
                                <a:alpha val="25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sp3d extrusionH="952500" prstMaterial="powder">
                            <a:extrusionClr>
                              <a:schemeClr val="tx1"/>
                            </a:extrusionClr>
                            <a:contourClr>
                              <a:schemeClr val="tx1"/>
                            </a:contourClr>
                          </a:sp3d>
                          <a:extLst/>
                        </p:spPr>
                        <p:txBody>
                          <a:bodyPr vert="horz" wrap="square" lIns="68580" tIns="34290" rIns="68580" bIns="34290" numCol="1" rtlCol="0" anchor="t" anchorCtr="0" compatLnSpc="1">
                            <a:prstTxWarp prst="textNoShape">
                              <a:avLst/>
                            </a:prstTxWarp>
                            <a:sp3d/>
                          </a:bodyPr>
                          <a:lstStyle/>
                          <a:p>
                            <a:endParaRPr lang="en-US" sz="12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122" name="TextBox 121"/>
                        <p:cNvSpPr txBox="1"/>
                        <p:nvPr/>
                      </p:nvSpPr>
                      <p:spPr>
                        <a:xfrm rot="5400000">
                          <a:off x="1167491" y="2486175"/>
                          <a:ext cx="1476000" cy="393955"/>
                        </a:xfrm>
                        <a:prstGeom prst="rect">
                          <a:avLst/>
                        </a:prstGeom>
                        <a:noFill/>
                        <a:sp3d z="38100"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r"/>
                          <a:r>
                            <a:rPr lang="fi-FI" sz="1200" b="1" dirty="0">
                              <a:solidFill>
                                <a:srgbClr val="FFFFFF"/>
                              </a:solidFill>
                            </a:rPr>
                            <a:t>SUSPEND</a:t>
                          </a:r>
                          <a:endParaRPr lang="en-US" sz="1200" b="1" dirty="0">
                            <a:solidFill>
                              <a:srgbClr val="FFFFFF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23" name="TextBox 122"/>
                        <p:cNvSpPr txBox="1"/>
                        <p:nvPr/>
                      </p:nvSpPr>
                      <p:spPr>
                        <a:xfrm rot="5400000">
                          <a:off x="1761491" y="2486175"/>
                          <a:ext cx="1476000" cy="393955"/>
                        </a:xfrm>
                        <a:prstGeom prst="rect">
                          <a:avLst/>
                        </a:prstGeom>
                        <a:noFill/>
                        <a:sp3d z="38100"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r"/>
                          <a:r>
                            <a:rPr lang="fi-FI" sz="1200" b="1" dirty="0">
                              <a:solidFill>
                                <a:srgbClr val="FFFFFF"/>
                              </a:solidFill>
                            </a:rPr>
                            <a:t>SUSPEND</a:t>
                          </a:r>
                          <a:endParaRPr lang="en-US" sz="1200" b="1" dirty="0">
                            <a:solidFill>
                              <a:srgbClr val="FFFFFF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19" name="TextBox 118"/>
                      <p:cNvSpPr txBox="1"/>
                      <p:nvPr/>
                    </p:nvSpPr>
                    <p:spPr>
                      <a:xfrm>
                        <a:off x="1651904" y="1621256"/>
                        <a:ext cx="504000" cy="203132"/>
                      </a:xfrm>
                      <a:prstGeom prst="rect">
                        <a:avLst/>
                      </a:prstGeom>
                      <a:noFill/>
                      <a:sp3d z="38100"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fi-FI" sz="900" b="1" dirty="0">
                            <a:solidFill>
                              <a:srgbClr val="FFFFFF"/>
                            </a:solidFill>
                          </a:rPr>
                          <a:t>UPM1</a:t>
                        </a:r>
                        <a:endParaRPr lang="en-US" sz="900" b="1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20" name="TextBox 119"/>
                      <p:cNvSpPr txBox="1"/>
                      <p:nvPr/>
                    </p:nvSpPr>
                    <p:spPr>
                      <a:xfrm>
                        <a:off x="2245904" y="1621256"/>
                        <a:ext cx="504000" cy="203132"/>
                      </a:xfrm>
                      <a:prstGeom prst="rect">
                        <a:avLst/>
                      </a:prstGeom>
                      <a:noFill/>
                      <a:sp3d z="38100"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fi-FI" sz="900" b="1" dirty="0">
                            <a:solidFill>
                              <a:srgbClr val="FFFFFF"/>
                            </a:solidFill>
                          </a:rPr>
                          <a:t>UPM2</a:t>
                        </a:r>
                        <a:endParaRPr lang="en-US" sz="900" b="1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98" name="Group 97"/>
                    <p:cNvGrpSpPr/>
                    <p:nvPr/>
                  </p:nvGrpSpPr>
                  <p:grpSpPr>
                    <a:xfrm>
                      <a:off x="2880000" y="1584000"/>
                      <a:ext cx="2037307" cy="2030400"/>
                      <a:chOff x="735104" y="1567152"/>
                      <a:chExt cx="2037307" cy="2030400"/>
                    </a:xfrm>
                  </p:grpSpPr>
                  <p:grpSp>
                    <p:nvGrpSpPr>
                      <p:cNvPr id="109" name="Group 108"/>
                      <p:cNvGrpSpPr/>
                      <p:nvPr/>
                    </p:nvGrpSpPr>
                    <p:grpSpPr>
                      <a:xfrm>
                        <a:off x="735104" y="1567152"/>
                        <a:ext cx="2037307" cy="2030400"/>
                        <a:chOff x="735104" y="1567152"/>
                        <a:chExt cx="2037307" cy="2030400"/>
                      </a:xfrm>
                    </p:grpSpPr>
                    <p:grpSp>
                      <p:nvGrpSpPr>
                        <p:cNvPr id="112" name="Group 111"/>
                        <p:cNvGrpSpPr/>
                        <p:nvPr/>
                      </p:nvGrpSpPr>
                      <p:grpSpPr>
                        <a:xfrm>
                          <a:off x="735104" y="1567152"/>
                          <a:ext cx="2037307" cy="2030400"/>
                          <a:chOff x="1981200" y="1776325"/>
                          <a:chExt cx="2037307" cy="2030400"/>
                        </a:xfrm>
                      </p:grpSpPr>
                      <p:sp>
                        <p:nvSpPr>
                          <p:cNvPr id="115" name="Rectangle 114"/>
                          <p:cNvSpPr/>
                          <p:nvPr/>
                        </p:nvSpPr>
                        <p:spPr bwMode="auto">
                          <a:xfrm>
                            <a:off x="2898000" y="1835999"/>
                            <a:ext cx="504000" cy="1872000"/>
                          </a:xfrm>
                          <a:prstGeom prst="rect">
                            <a:avLst/>
                          </a:prstGeom>
                          <a:pattFill prst="dkUpDiag">
                            <a:fgClr>
                              <a:srgbClr val="00B0F0"/>
                            </a:fgClr>
                            <a:bgClr>
                              <a:schemeClr val="bg1"/>
                            </a:bgClr>
                          </a:pattFill>
                          <a:ln w="12700" cap="flat" cmpd="sng" algn="ctr">
                            <a:solidFill>
                              <a:srgbClr val="00B0F0">
                                <a:alpha val="25000"/>
                              </a:srgb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sp3d z="-63500" extrusionH="825500" contourW="12700" prstMaterial="plastic">
                            <a:extrusionClr>
                              <a:srgbClr val="00B0F0"/>
                            </a:extrusionClr>
                            <a:contourClr>
                              <a:srgbClr val="00B0F0"/>
                            </a:contourClr>
                          </a:sp3d>
                          <a:extLst/>
                        </p:spPr>
                        <p:txBody>
                          <a:bodyPr vert="vert" wrap="square" lIns="0" tIns="0" rIns="0" bIns="108000" numCol="1" rtlCol="0" anchor="ctr" anchorCtr="0" compatLnSpc="1">
                            <a:prstTxWarp prst="textNoShape">
                              <a:avLst/>
                            </a:prstTxWarp>
                            <a:sp3d z="-63500"/>
                          </a:bodyPr>
                          <a:lstStyle/>
                          <a:p>
                            <a:pPr algn="r"/>
                            <a:endParaRPr lang="en-US" sz="1200" b="1" spc="225" dirty="0">
                              <a:solidFill>
                                <a:srgbClr val="FFFFFF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6" name="Rectangle 115"/>
                          <p:cNvSpPr/>
                          <p:nvPr/>
                        </p:nvSpPr>
                        <p:spPr bwMode="auto">
                          <a:xfrm>
                            <a:off x="3492000" y="1835999"/>
                            <a:ext cx="504000" cy="1872000"/>
                          </a:xfrm>
                          <a:prstGeom prst="rect">
                            <a:avLst/>
                          </a:prstGeom>
                          <a:pattFill prst="dkUpDiag">
                            <a:fgClr>
                              <a:srgbClr val="00B0F0"/>
                            </a:fgClr>
                            <a:bgClr>
                              <a:schemeClr val="bg1"/>
                            </a:bgClr>
                          </a:pattFill>
                          <a:ln w="12700" cap="flat" cmpd="sng" algn="ctr">
                            <a:solidFill>
                              <a:srgbClr val="00B0F0">
                                <a:alpha val="25000"/>
                              </a:srgb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sp3d z="-63500" extrusionH="825500" contourW="12700" prstMaterial="plastic">
                            <a:extrusionClr>
                              <a:srgbClr val="00B0F0"/>
                            </a:extrusionClr>
                            <a:contourClr>
                              <a:srgbClr val="00B0F0"/>
                            </a:contourClr>
                          </a:sp3d>
                          <a:extLst/>
                        </p:spPr>
                        <p:txBody>
                          <a:bodyPr vert="vert" wrap="square" lIns="68580" tIns="34290" rIns="68580" bIns="108000" numCol="1" rtlCol="0" anchor="ctr" anchorCtr="0" compatLnSpc="1">
                            <a:prstTxWarp prst="textNoShape">
                              <a:avLst/>
                            </a:prstTxWarp>
                            <a:sp3d z="-63500"/>
                          </a:bodyPr>
                          <a:lstStyle/>
                          <a:p>
                            <a:pPr algn="r"/>
                            <a:endParaRPr lang="en-US" sz="1200" b="1" spc="225" dirty="0">
                              <a:solidFill>
                                <a:srgbClr val="FFFFFF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7" name="Rectangle 116"/>
                          <p:cNvSpPr/>
                          <p:nvPr/>
                        </p:nvSpPr>
                        <p:spPr bwMode="auto">
                          <a:xfrm>
                            <a:off x="1981200" y="1776325"/>
                            <a:ext cx="2037307" cy="2030400"/>
                          </a:xfrm>
                          <a:prstGeom prst="rect">
                            <a:avLst/>
                          </a:prstGeom>
                          <a:blipFill dpi="0" rotWithShape="1">
                            <a:blip r:embed="rId3" cstate="screen">
                              <a:alphaModFix amt="58000"/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a:blipFill>
                          <a:ln w="12700" cap="flat" cmpd="sng" algn="ctr">
                            <a:solidFill>
                              <a:schemeClr val="tx1">
                                <a:lumMod val="75000"/>
                                <a:lumOff val="25000"/>
                                <a:alpha val="25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sp3d extrusionH="952500" prstMaterial="powder">
                            <a:extrusionClr>
                              <a:schemeClr val="tx1"/>
                            </a:extrusionClr>
                            <a:contourClr>
                              <a:schemeClr val="tx1"/>
                            </a:contourClr>
                          </a:sp3d>
                          <a:extLst/>
                        </p:spPr>
                        <p:txBody>
                          <a:bodyPr vert="horz" wrap="square" lIns="68580" tIns="34290" rIns="68580" bIns="34290" numCol="1" rtlCol="0" anchor="t" anchorCtr="0" compatLnSpc="1">
                            <a:prstTxWarp prst="textNoShape">
                              <a:avLst/>
                            </a:prstTxWarp>
                            <a:sp3d/>
                          </a:bodyPr>
                          <a:lstStyle/>
                          <a:p>
                            <a:endParaRPr lang="en-US" sz="12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113" name="TextBox 112"/>
                        <p:cNvSpPr txBox="1"/>
                        <p:nvPr/>
                      </p:nvSpPr>
                      <p:spPr>
                        <a:xfrm rot="5400000">
                          <a:off x="1156976" y="2486175"/>
                          <a:ext cx="1476000" cy="393955"/>
                        </a:xfrm>
                        <a:prstGeom prst="rect">
                          <a:avLst/>
                        </a:prstGeom>
                        <a:noFill/>
                        <a:sp3d z="38100"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r"/>
                          <a:r>
                            <a:rPr lang="fi-FI" sz="1200" b="1" dirty="0">
                              <a:solidFill>
                                <a:srgbClr val="FFFFFF"/>
                              </a:solidFill>
                            </a:rPr>
                            <a:t>SUSPEND</a:t>
                          </a:r>
                          <a:endParaRPr lang="en-US" sz="1200" b="1" dirty="0">
                            <a:solidFill>
                              <a:srgbClr val="FFFFFF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4" name="TextBox 113"/>
                        <p:cNvSpPr txBox="1"/>
                        <p:nvPr/>
                      </p:nvSpPr>
                      <p:spPr>
                        <a:xfrm rot="5400000">
                          <a:off x="1750976" y="2486175"/>
                          <a:ext cx="1476000" cy="393955"/>
                        </a:xfrm>
                        <a:prstGeom prst="rect">
                          <a:avLst/>
                        </a:prstGeom>
                        <a:noFill/>
                        <a:sp3d z="38100"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r"/>
                          <a:r>
                            <a:rPr lang="fi-FI" sz="1200" b="1" dirty="0">
                              <a:solidFill>
                                <a:srgbClr val="FFFFFF"/>
                              </a:solidFill>
                            </a:rPr>
                            <a:t>SUSPEND</a:t>
                          </a:r>
                          <a:endParaRPr lang="en-US" sz="1200" b="1" dirty="0">
                            <a:solidFill>
                              <a:srgbClr val="FFFFFF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10" name="TextBox 109"/>
                      <p:cNvSpPr txBox="1"/>
                      <p:nvPr/>
                    </p:nvSpPr>
                    <p:spPr>
                      <a:xfrm>
                        <a:off x="1651904" y="1621256"/>
                        <a:ext cx="504000" cy="203132"/>
                      </a:xfrm>
                      <a:prstGeom prst="rect">
                        <a:avLst/>
                      </a:prstGeom>
                      <a:noFill/>
                      <a:sp3d z="38100"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fi-FI" sz="900" b="1" dirty="0">
                            <a:solidFill>
                              <a:srgbClr val="FFFFFF"/>
                            </a:solidFill>
                          </a:rPr>
                          <a:t>UPM1</a:t>
                        </a:r>
                        <a:endParaRPr lang="en-US" sz="900" b="1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11" name="TextBox 110"/>
                      <p:cNvSpPr txBox="1"/>
                      <p:nvPr/>
                    </p:nvSpPr>
                    <p:spPr>
                      <a:xfrm>
                        <a:off x="2245904" y="1621256"/>
                        <a:ext cx="504000" cy="203132"/>
                      </a:xfrm>
                      <a:prstGeom prst="rect">
                        <a:avLst/>
                      </a:prstGeom>
                      <a:noFill/>
                      <a:sp3d z="38100"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fi-FI" sz="900" b="1" dirty="0">
                            <a:solidFill>
                              <a:srgbClr val="FFFFFF"/>
                            </a:solidFill>
                          </a:rPr>
                          <a:t>UPM2</a:t>
                        </a:r>
                        <a:endParaRPr lang="en-US" sz="900" b="1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99" name="Group 98"/>
                    <p:cNvGrpSpPr/>
                    <p:nvPr/>
                  </p:nvGrpSpPr>
                  <p:grpSpPr>
                    <a:xfrm>
                      <a:off x="5040000" y="1584000"/>
                      <a:ext cx="2037307" cy="2030400"/>
                      <a:chOff x="735104" y="1567152"/>
                      <a:chExt cx="2037307" cy="2030400"/>
                    </a:xfrm>
                  </p:grpSpPr>
                  <p:grpSp>
                    <p:nvGrpSpPr>
                      <p:cNvPr id="100" name="Group 99"/>
                      <p:cNvGrpSpPr/>
                      <p:nvPr/>
                    </p:nvGrpSpPr>
                    <p:grpSpPr>
                      <a:xfrm>
                        <a:off x="735104" y="1567152"/>
                        <a:ext cx="2037307" cy="2030400"/>
                        <a:chOff x="735104" y="1567152"/>
                        <a:chExt cx="2037307" cy="2030400"/>
                      </a:xfrm>
                    </p:grpSpPr>
                    <p:grpSp>
                      <p:nvGrpSpPr>
                        <p:cNvPr id="103" name="Group 102"/>
                        <p:cNvGrpSpPr/>
                        <p:nvPr/>
                      </p:nvGrpSpPr>
                      <p:grpSpPr>
                        <a:xfrm>
                          <a:off x="735104" y="1567152"/>
                          <a:ext cx="2037307" cy="2030400"/>
                          <a:chOff x="1981200" y="1776325"/>
                          <a:chExt cx="2037307" cy="2030400"/>
                        </a:xfrm>
                      </p:grpSpPr>
                      <p:sp>
                        <p:nvSpPr>
                          <p:cNvPr id="106" name="Rectangle 105"/>
                          <p:cNvSpPr/>
                          <p:nvPr/>
                        </p:nvSpPr>
                        <p:spPr bwMode="auto">
                          <a:xfrm>
                            <a:off x="2898000" y="1835999"/>
                            <a:ext cx="504000" cy="1872000"/>
                          </a:xfrm>
                          <a:prstGeom prst="rect">
                            <a:avLst/>
                          </a:prstGeom>
                          <a:pattFill prst="dkUpDiag">
                            <a:fgClr>
                              <a:srgbClr val="00B0F0"/>
                            </a:fgClr>
                            <a:bgClr>
                              <a:schemeClr val="bg1"/>
                            </a:bgClr>
                          </a:pattFill>
                          <a:ln w="12700" cap="flat" cmpd="sng" algn="ctr">
                            <a:solidFill>
                              <a:srgbClr val="00B0F0">
                                <a:alpha val="25000"/>
                              </a:srgb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sp3d z="-63500" extrusionH="825500" contourW="12700" prstMaterial="plastic">
                            <a:extrusionClr>
                              <a:srgbClr val="00B0F0"/>
                            </a:extrusionClr>
                            <a:contourClr>
                              <a:srgbClr val="00B0F0"/>
                            </a:contourClr>
                          </a:sp3d>
                          <a:extLst/>
                        </p:spPr>
                        <p:txBody>
                          <a:bodyPr vert="vert" wrap="square" lIns="0" tIns="0" rIns="0" bIns="108000" numCol="1" rtlCol="0" anchor="ctr" anchorCtr="0" compatLnSpc="1">
                            <a:prstTxWarp prst="textNoShape">
                              <a:avLst/>
                            </a:prstTxWarp>
                            <a:sp3d z="-63500"/>
                          </a:bodyPr>
                          <a:lstStyle/>
                          <a:p>
                            <a:pPr algn="r"/>
                            <a:endParaRPr lang="en-US" sz="1200" b="1" spc="225" dirty="0">
                              <a:solidFill>
                                <a:srgbClr val="FFFFFF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7" name="Rectangle 106"/>
                          <p:cNvSpPr/>
                          <p:nvPr/>
                        </p:nvSpPr>
                        <p:spPr bwMode="auto">
                          <a:xfrm>
                            <a:off x="3492000" y="1835999"/>
                            <a:ext cx="504000" cy="1872000"/>
                          </a:xfrm>
                          <a:prstGeom prst="rect">
                            <a:avLst/>
                          </a:prstGeom>
                          <a:pattFill prst="dkUpDiag">
                            <a:fgClr>
                              <a:srgbClr val="00B0F0"/>
                            </a:fgClr>
                            <a:bgClr>
                              <a:schemeClr val="bg1"/>
                            </a:bgClr>
                          </a:pattFill>
                          <a:ln w="12700" cap="flat" cmpd="sng" algn="ctr">
                            <a:solidFill>
                              <a:srgbClr val="00B0F0">
                                <a:alpha val="25000"/>
                              </a:srgb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sp3d z="-63500" extrusionH="825500" contourW="12700" prstMaterial="plastic">
                            <a:extrusionClr>
                              <a:srgbClr val="00B0F0"/>
                            </a:extrusionClr>
                            <a:contourClr>
                              <a:srgbClr val="00B0F0"/>
                            </a:contourClr>
                          </a:sp3d>
                          <a:extLst/>
                        </p:spPr>
                        <p:txBody>
                          <a:bodyPr vert="vert" wrap="square" lIns="68580" tIns="34290" rIns="68580" bIns="108000" numCol="1" rtlCol="0" anchor="ctr" anchorCtr="0" compatLnSpc="1">
                            <a:prstTxWarp prst="textNoShape">
                              <a:avLst/>
                            </a:prstTxWarp>
                            <a:sp3d z="-63500"/>
                          </a:bodyPr>
                          <a:lstStyle/>
                          <a:p>
                            <a:pPr algn="r"/>
                            <a:endParaRPr lang="en-US" sz="1200" b="1" spc="225" dirty="0">
                              <a:solidFill>
                                <a:srgbClr val="FFFFFF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8" name="Rectangle 107"/>
                          <p:cNvSpPr/>
                          <p:nvPr/>
                        </p:nvSpPr>
                        <p:spPr bwMode="auto">
                          <a:xfrm>
                            <a:off x="1981200" y="1776325"/>
                            <a:ext cx="2037307" cy="2030400"/>
                          </a:xfrm>
                          <a:prstGeom prst="rect">
                            <a:avLst/>
                          </a:prstGeom>
                          <a:blipFill dpi="0" rotWithShape="1">
                            <a:blip r:embed="rId3" cstate="screen">
                              <a:alphaModFix amt="58000"/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a:blipFill>
                          <a:ln w="12700" cap="flat" cmpd="sng" algn="ctr">
                            <a:solidFill>
                              <a:schemeClr val="tx1">
                                <a:lumMod val="75000"/>
                                <a:lumOff val="25000"/>
                                <a:alpha val="25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sp3d extrusionH="952500" prstMaterial="powder">
                            <a:extrusionClr>
                              <a:schemeClr val="tx1"/>
                            </a:extrusionClr>
                            <a:contourClr>
                              <a:schemeClr val="tx1"/>
                            </a:contourClr>
                          </a:sp3d>
                          <a:extLst/>
                        </p:spPr>
                        <p:txBody>
                          <a:bodyPr vert="horz" wrap="square" lIns="68580" tIns="34290" rIns="68580" bIns="34290" numCol="1" rtlCol="0" anchor="t" anchorCtr="0" compatLnSpc="1">
                            <a:prstTxWarp prst="textNoShape">
                              <a:avLst/>
                            </a:prstTxWarp>
                            <a:sp3d/>
                          </a:bodyPr>
                          <a:lstStyle/>
                          <a:p>
                            <a:endParaRPr lang="en-US" sz="12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104" name="TextBox 103"/>
                        <p:cNvSpPr txBox="1"/>
                        <p:nvPr/>
                      </p:nvSpPr>
                      <p:spPr>
                        <a:xfrm rot="5400000">
                          <a:off x="1156976" y="2486175"/>
                          <a:ext cx="1476000" cy="393955"/>
                        </a:xfrm>
                        <a:prstGeom prst="rect">
                          <a:avLst/>
                        </a:prstGeom>
                        <a:noFill/>
                        <a:sp3d z="38100"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r"/>
                          <a:r>
                            <a:rPr lang="fi-FI" sz="1200" b="1" dirty="0">
                              <a:solidFill>
                                <a:srgbClr val="FFFFFF"/>
                              </a:solidFill>
                            </a:rPr>
                            <a:t>SUSPEND</a:t>
                          </a:r>
                          <a:endParaRPr lang="en-US" sz="1200" b="1" dirty="0">
                            <a:solidFill>
                              <a:srgbClr val="FFFFFF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5" name="TextBox 104"/>
                        <p:cNvSpPr txBox="1"/>
                        <p:nvPr/>
                      </p:nvSpPr>
                      <p:spPr>
                        <a:xfrm rot="5400000">
                          <a:off x="1750976" y="2486175"/>
                          <a:ext cx="1476000" cy="393955"/>
                        </a:xfrm>
                        <a:prstGeom prst="rect">
                          <a:avLst/>
                        </a:prstGeom>
                        <a:noFill/>
                        <a:sp3d z="38100"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r"/>
                          <a:r>
                            <a:rPr lang="fi-FI" sz="1200" b="1" dirty="0">
                              <a:solidFill>
                                <a:srgbClr val="FFFFFF"/>
                              </a:solidFill>
                            </a:rPr>
                            <a:t>SUSPEND</a:t>
                          </a:r>
                          <a:endParaRPr lang="en-US" sz="1200" b="1" dirty="0">
                            <a:solidFill>
                              <a:srgbClr val="FFFFFF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01" name="TextBox 100"/>
                      <p:cNvSpPr txBox="1"/>
                      <p:nvPr/>
                    </p:nvSpPr>
                    <p:spPr>
                      <a:xfrm>
                        <a:off x="1651904" y="1621256"/>
                        <a:ext cx="504000" cy="203132"/>
                      </a:xfrm>
                      <a:prstGeom prst="rect">
                        <a:avLst/>
                      </a:prstGeom>
                      <a:noFill/>
                      <a:sp3d z="38100"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fi-FI" sz="900" b="1" dirty="0">
                            <a:solidFill>
                              <a:srgbClr val="FFFFFF"/>
                            </a:solidFill>
                          </a:rPr>
                          <a:t>UPM1</a:t>
                        </a:r>
                        <a:endParaRPr lang="en-US" sz="900" b="1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02" name="TextBox 101"/>
                      <p:cNvSpPr txBox="1"/>
                      <p:nvPr/>
                    </p:nvSpPr>
                    <p:spPr>
                      <a:xfrm>
                        <a:off x="2245904" y="1621256"/>
                        <a:ext cx="504000" cy="203132"/>
                      </a:xfrm>
                      <a:prstGeom prst="rect">
                        <a:avLst/>
                      </a:prstGeom>
                      <a:noFill/>
                      <a:sp3d z="38100"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fi-FI" sz="900" b="1" dirty="0">
                            <a:solidFill>
                              <a:srgbClr val="FFFFFF"/>
                            </a:solidFill>
                          </a:rPr>
                          <a:t>UPM2</a:t>
                        </a:r>
                        <a:endParaRPr lang="en-US" sz="900" b="1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94" name="Rectangle 93"/>
                  <p:cNvSpPr/>
                  <p:nvPr/>
                </p:nvSpPr>
                <p:spPr bwMode="auto">
                  <a:xfrm>
                    <a:off x="2214000" y="2399674"/>
                    <a:ext cx="360000" cy="972000"/>
                  </a:xfrm>
                  <a:prstGeom prst="rect">
                    <a:avLst/>
                  </a:prstGeom>
                  <a:pattFill prst="dkDnDiag">
                    <a:fgClr>
                      <a:schemeClr val="accent2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n w="12700" cap="flat" cmpd="sng" algn="ctr">
                    <a:solidFill>
                      <a:srgbClr val="92D050">
                        <a:alpha val="25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p3d z="-63500" extrusionH="825500" contourW="12700" prstMaterial="plastic">
                    <a:extrusionClr>
                      <a:srgbClr val="92D050"/>
                    </a:extrusionClr>
                    <a:contourClr>
                      <a:schemeClr val="accent2">
                        <a:lumMod val="60000"/>
                        <a:lumOff val="40000"/>
                      </a:schemeClr>
                    </a:contourClr>
                  </a:sp3d>
                  <a:extLst/>
                </p:spPr>
                <p:txBody>
                  <a:bodyPr vert="vert" wrap="square" lIns="0" tIns="0" rIns="0" bIns="108000" numCol="1" rtlCol="0" anchor="ctr" anchorCtr="0" compatLnSpc="1">
                    <a:prstTxWarp prst="textNoShape">
                      <a:avLst/>
                    </a:prstTxWarp>
                    <a:sp3d z="-63500"/>
                  </a:bodyPr>
                  <a:lstStyle/>
                  <a:p>
                    <a:pPr algn="r"/>
                    <a:endParaRPr lang="en-US" sz="1200" b="1" spc="225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 bwMode="auto">
                  <a:xfrm>
                    <a:off x="4374000" y="2399674"/>
                    <a:ext cx="360000" cy="972000"/>
                  </a:xfrm>
                  <a:prstGeom prst="rect">
                    <a:avLst/>
                  </a:prstGeom>
                  <a:pattFill prst="dkDnDiag">
                    <a:fgClr>
                      <a:schemeClr val="accent2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n w="12700" cap="flat" cmpd="sng" algn="ctr">
                    <a:solidFill>
                      <a:srgbClr val="92D050">
                        <a:alpha val="25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p3d z="-63500" extrusionH="825500" contourW="12700" prstMaterial="plastic">
                    <a:extrusionClr>
                      <a:srgbClr val="92D050"/>
                    </a:extrusionClr>
                    <a:contourClr>
                      <a:schemeClr val="accent2">
                        <a:lumMod val="60000"/>
                        <a:lumOff val="40000"/>
                      </a:schemeClr>
                    </a:contourClr>
                  </a:sp3d>
                  <a:extLst/>
                </p:spPr>
                <p:txBody>
                  <a:bodyPr vert="vert" wrap="square" lIns="0" tIns="0" rIns="0" bIns="108000" numCol="1" rtlCol="0" anchor="ctr" anchorCtr="0" compatLnSpc="1">
                    <a:prstTxWarp prst="textNoShape">
                      <a:avLst/>
                    </a:prstTxWarp>
                    <a:sp3d z="-63500"/>
                  </a:bodyPr>
                  <a:lstStyle/>
                  <a:p>
                    <a:pPr algn="r"/>
                    <a:endParaRPr lang="en-US" sz="1200" b="1" spc="225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 bwMode="auto">
                  <a:xfrm>
                    <a:off x="6534000" y="2399674"/>
                    <a:ext cx="360000" cy="972000"/>
                  </a:xfrm>
                  <a:prstGeom prst="rect">
                    <a:avLst/>
                  </a:prstGeom>
                  <a:pattFill prst="dkDnDiag">
                    <a:fgClr>
                      <a:schemeClr val="accent2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n w="12700" cap="flat" cmpd="sng" algn="ctr">
                    <a:solidFill>
                      <a:srgbClr val="92D050">
                        <a:alpha val="25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p3d z="-63500" extrusionH="825500" contourW="12700" prstMaterial="plastic">
                    <a:extrusionClr>
                      <a:srgbClr val="92D050"/>
                    </a:extrusionClr>
                    <a:contourClr>
                      <a:schemeClr val="accent2">
                        <a:lumMod val="60000"/>
                        <a:lumOff val="40000"/>
                      </a:schemeClr>
                    </a:contourClr>
                  </a:sp3d>
                  <a:extLst/>
                </p:spPr>
                <p:txBody>
                  <a:bodyPr vert="vert" wrap="square" lIns="0" tIns="0" rIns="0" bIns="108000" numCol="1" rtlCol="0" anchor="ctr" anchorCtr="0" compatLnSpc="1">
                    <a:prstTxWarp prst="textNoShape">
                      <a:avLst/>
                    </a:prstTxWarp>
                    <a:sp3d z="-63500"/>
                  </a:bodyPr>
                  <a:lstStyle/>
                  <a:p>
                    <a:pPr algn="r"/>
                    <a:endParaRPr lang="en-US" sz="1200" b="1" spc="225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90" name="TextBox 89"/>
                <p:cNvSpPr txBox="1"/>
                <p:nvPr/>
              </p:nvSpPr>
              <p:spPr>
                <a:xfrm rot="5400000">
                  <a:off x="1656000" y="2434347"/>
                  <a:ext cx="1476000" cy="393955"/>
                </a:xfrm>
                <a:prstGeom prst="rect">
                  <a:avLst/>
                </a:prstGeom>
                <a:noFill/>
                <a:sp3d z="38100"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i-FI" sz="1200" b="1" dirty="0">
                      <a:solidFill>
                        <a:srgbClr val="FFFFFF"/>
                      </a:solidFill>
                    </a:rPr>
                    <a:t>ON-LINE</a:t>
                  </a:r>
                  <a:endParaRPr lang="en-US" sz="12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 rot="5400000">
                  <a:off x="3807072" y="2436911"/>
                  <a:ext cx="1476000" cy="393955"/>
                </a:xfrm>
                <a:prstGeom prst="rect">
                  <a:avLst/>
                </a:prstGeom>
                <a:noFill/>
                <a:sp3d z="38100"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i-FI" sz="1200" b="1" dirty="0">
                      <a:solidFill>
                        <a:srgbClr val="FFFFFF"/>
                      </a:solidFill>
                    </a:rPr>
                    <a:t>ON-LINE</a:t>
                  </a:r>
                  <a:endParaRPr lang="en-US" sz="12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 rot="5400000">
                  <a:off x="5976000" y="2434347"/>
                  <a:ext cx="1476000" cy="393955"/>
                </a:xfrm>
                <a:prstGeom prst="rect">
                  <a:avLst/>
                </a:prstGeom>
                <a:noFill/>
                <a:sp3d z="38100"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i-FI" sz="1200" b="1" dirty="0">
                      <a:solidFill>
                        <a:srgbClr val="FFFFFF"/>
                      </a:solidFill>
                    </a:rPr>
                    <a:t>ON-LINE</a:t>
                  </a:r>
                  <a:endParaRPr lang="en-US" sz="1200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2142000" y="1494104"/>
                <a:ext cx="504000" cy="203132"/>
              </a:xfrm>
              <a:prstGeom prst="rect">
                <a:avLst/>
              </a:prstGeom>
              <a:noFill/>
              <a:sp3d z="38100"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i-FI" sz="900" b="1" dirty="0">
                    <a:solidFill>
                      <a:srgbClr val="FFFFFF"/>
                    </a:solidFill>
                  </a:rPr>
                  <a:t>BYP</a:t>
                </a:r>
                <a:endParaRPr lang="en-US" sz="9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302000" y="1494104"/>
                <a:ext cx="504000" cy="203132"/>
              </a:xfrm>
              <a:prstGeom prst="rect">
                <a:avLst/>
              </a:prstGeom>
              <a:noFill/>
              <a:sp3d z="38100"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i-FI" sz="900" b="1" dirty="0">
                    <a:solidFill>
                      <a:srgbClr val="FFFFFF"/>
                    </a:solidFill>
                  </a:rPr>
                  <a:t>BYP</a:t>
                </a:r>
                <a:endParaRPr lang="en-US" sz="9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6462000" y="1494104"/>
                <a:ext cx="504000" cy="203132"/>
              </a:xfrm>
              <a:prstGeom prst="rect">
                <a:avLst/>
              </a:prstGeom>
              <a:noFill/>
              <a:sp3d z="38100"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i-FI" sz="900" b="1" dirty="0">
                    <a:solidFill>
                      <a:srgbClr val="FFFFFF"/>
                    </a:solidFill>
                  </a:rPr>
                  <a:t>BYP</a:t>
                </a:r>
                <a:endParaRPr lang="en-US" sz="900" b="1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350" y="2525712"/>
              <a:ext cx="2932113" cy="2401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2786" y="1123950"/>
            <a:ext cx="759579" cy="76152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92" y="3011149"/>
            <a:ext cx="1407638" cy="643963"/>
          </a:xfrm>
          <a:prstGeom prst="rect">
            <a:avLst/>
          </a:prstGeom>
          <a:solidFill>
            <a:srgbClr val="0067C6"/>
          </a:solidFill>
          <a:ln>
            <a:solidFill>
              <a:schemeClr val="tx1"/>
            </a:solidFill>
          </a:ln>
        </p:spPr>
      </p:pic>
      <p:grpSp>
        <p:nvGrpSpPr>
          <p:cNvPr id="56" name="Group 55"/>
          <p:cNvGrpSpPr/>
          <p:nvPr/>
        </p:nvGrpSpPr>
        <p:grpSpPr>
          <a:xfrm>
            <a:off x="854399" y="4174950"/>
            <a:ext cx="7616986" cy="378000"/>
            <a:chOff x="0" y="4536000"/>
            <a:chExt cx="9144000" cy="1080000"/>
          </a:xfrm>
          <a:solidFill>
            <a:schemeClr val="tx2"/>
          </a:solidFill>
        </p:grpSpPr>
        <p:sp>
          <p:nvSpPr>
            <p:cNvPr id="57" name="Rectangle 56"/>
            <p:cNvSpPr/>
            <p:nvPr/>
          </p:nvSpPr>
          <p:spPr bwMode="auto">
            <a:xfrm>
              <a:off x="0" y="4536000"/>
              <a:ext cx="2268000" cy="10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7000" tIns="27000" rIns="27000" bIns="2700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ru-RU" sz="15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Масштабируемость</a:t>
              </a: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268000" y="4536000"/>
              <a:ext cx="2304000" cy="1080000"/>
            </a:xfrm>
            <a:prstGeom prst="rect">
              <a:avLst/>
            </a:prstGeom>
            <a:solidFill>
              <a:srgbClr val="0067C6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7000" tIns="27000" rIns="27000" bIns="2700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ru-RU" sz="15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Гибкость</a:t>
              </a: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840000" y="4536000"/>
              <a:ext cx="2304000" cy="10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7000" tIns="27000" rIns="27000" bIns="2700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ru-RU" sz="15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Безопасность</a:t>
              </a: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4572000" y="4536000"/>
              <a:ext cx="2268000" cy="1080000"/>
            </a:xfrm>
            <a:prstGeom prst="rect">
              <a:avLst/>
            </a:prstGeom>
            <a:solidFill>
              <a:srgbClr val="0067C6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27000" tIns="27000" rIns="27000" bIns="2700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ru-RU" sz="15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Эффективность</a:t>
              </a: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7550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9091" y="1482165"/>
            <a:ext cx="592397" cy="14869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4263" y="1628739"/>
            <a:ext cx="86497" cy="315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8875" y="1104122"/>
            <a:ext cx="497252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b="1" dirty="0" smtClean="0"/>
              <a:t>Год 1</a:t>
            </a:r>
            <a:endParaRPr lang="fi-FI" sz="825" b="1" dirty="0"/>
          </a:p>
          <a:p>
            <a:r>
              <a:rPr lang="fi-FI" sz="825" dirty="0" smtClean="0"/>
              <a:t>20 </a:t>
            </a:r>
            <a:r>
              <a:rPr lang="ru-RU" sz="825" dirty="0" smtClean="0"/>
              <a:t>кВт</a:t>
            </a:r>
            <a:endParaRPr lang="en-US" sz="825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2810" y="1482164"/>
            <a:ext cx="592397" cy="14869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82595" y="1104121"/>
            <a:ext cx="497252" cy="562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b="1" dirty="0" smtClean="0"/>
              <a:t>Год </a:t>
            </a:r>
            <a:r>
              <a:rPr lang="fi-FI" sz="825" b="1" dirty="0" smtClean="0"/>
              <a:t>2</a:t>
            </a:r>
            <a:endParaRPr lang="fi-FI" sz="825" b="1" dirty="0"/>
          </a:p>
          <a:p>
            <a:r>
              <a:rPr lang="fi-FI" sz="825" dirty="0" smtClean="0"/>
              <a:t>40 </a:t>
            </a:r>
            <a:r>
              <a:rPr lang="ru-RU" sz="825" dirty="0"/>
              <a:t>кВт</a:t>
            </a:r>
            <a:endParaRPr lang="en-US" sz="825" dirty="0"/>
          </a:p>
          <a:p>
            <a:endParaRPr lang="en-US" sz="825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6641" y="1482165"/>
            <a:ext cx="592397" cy="14869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6457" y="1104122"/>
            <a:ext cx="497252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b="1" dirty="0" smtClean="0"/>
              <a:t>Год </a:t>
            </a:r>
            <a:r>
              <a:rPr lang="fi-FI" sz="825" b="1" dirty="0" smtClean="0"/>
              <a:t>3</a:t>
            </a:r>
            <a:endParaRPr lang="fi-FI" sz="825" b="1" dirty="0"/>
          </a:p>
          <a:p>
            <a:r>
              <a:rPr lang="fi-FI" sz="825" dirty="0" smtClean="0"/>
              <a:t>60 </a:t>
            </a:r>
            <a:r>
              <a:rPr lang="ru-RU" sz="825" dirty="0" smtClean="0"/>
              <a:t>кВт</a:t>
            </a:r>
            <a:endParaRPr lang="en-US" sz="825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603" y="1482165"/>
            <a:ext cx="592397" cy="14869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2776" y="1628739"/>
            <a:ext cx="86497" cy="3150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3777" y="3209984"/>
            <a:ext cx="592397" cy="14869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24738" y="2952750"/>
            <a:ext cx="955953" cy="22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25" b="1" dirty="0" smtClean="0"/>
              <a:t>Год </a:t>
            </a:r>
            <a:r>
              <a:rPr lang="fi-FI" sz="825" b="1" dirty="0" smtClean="0"/>
              <a:t>5</a:t>
            </a:r>
            <a:r>
              <a:rPr lang="fi-FI" sz="825" dirty="0" smtClean="0"/>
              <a:t> 160 </a:t>
            </a:r>
            <a:r>
              <a:rPr lang="ru-RU" sz="825" dirty="0" smtClean="0"/>
              <a:t>кВт</a:t>
            </a:r>
            <a:endParaRPr lang="en-US" sz="825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739" y="3209984"/>
            <a:ext cx="592397" cy="14869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706" y="3209984"/>
            <a:ext cx="592397" cy="14869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668" y="3209984"/>
            <a:ext cx="592397" cy="1486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7822" y="2778309"/>
            <a:ext cx="819455" cy="22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675" dirty="0" smtClean="0"/>
              <a:t>+1 x 20 </a:t>
            </a:r>
            <a:r>
              <a:rPr lang="ru-RU" sz="800" dirty="0" smtClean="0"/>
              <a:t>кВт </a:t>
            </a:r>
            <a:r>
              <a:rPr lang="ru-RU" sz="675" dirty="0" smtClean="0"/>
              <a:t>СМ</a:t>
            </a:r>
            <a:endParaRPr lang="en-US" sz="675" dirty="0"/>
          </a:p>
        </p:txBody>
      </p:sp>
      <p:sp>
        <p:nvSpPr>
          <p:cNvPr id="30" name="TextBox 29"/>
          <p:cNvSpPr txBox="1"/>
          <p:nvPr/>
        </p:nvSpPr>
        <p:spPr>
          <a:xfrm>
            <a:off x="3010990" y="2786448"/>
            <a:ext cx="899605" cy="22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675" dirty="0"/>
              <a:t>+1 x </a:t>
            </a:r>
            <a:r>
              <a:rPr lang="fi-FI" sz="675" dirty="0" smtClean="0"/>
              <a:t>20 </a:t>
            </a:r>
            <a:r>
              <a:rPr lang="ru-RU" sz="800" dirty="0" smtClean="0"/>
              <a:t>кВт ИБП</a:t>
            </a:r>
            <a:endParaRPr lang="fi-FI" sz="675" dirty="0"/>
          </a:p>
        </p:txBody>
      </p:sp>
      <p:sp>
        <p:nvSpPr>
          <p:cNvPr id="31" name="TextBox 30"/>
          <p:cNvSpPr txBox="1"/>
          <p:nvPr/>
        </p:nvSpPr>
        <p:spPr>
          <a:xfrm>
            <a:off x="2239066" y="4436535"/>
            <a:ext cx="89960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675" dirty="0"/>
              <a:t>+2 x </a:t>
            </a:r>
            <a:r>
              <a:rPr lang="fi-FI" sz="675" dirty="0" smtClean="0"/>
              <a:t>40 </a:t>
            </a:r>
            <a:r>
              <a:rPr lang="ru-RU" sz="800" dirty="0" smtClean="0"/>
              <a:t>кВт ИБП</a:t>
            </a:r>
            <a:endParaRPr lang="fi-FI" sz="675" dirty="0"/>
          </a:p>
          <a:p>
            <a:r>
              <a:rPr lang="fi-FI" sz="675" dirty="0"/>
              <a:t>+1 x </a:t>
            </a:r>
            <a:r>
              <a:rPr lang="fi-FI" sz="675" dirty="0" smtClean="0"/>
              <a:t>20 </a:t>
            </a:r>
            <a:r>
              <a:rPr lang="ru-RU" sz="800" dirty="0" smtClean="0"/>
              <a:t>кВт ИБП</a:t>
            </a:r>
            <a:endParaRPr lang="en-US" sz="675" dirty="0"/>
          </a:p>
        </p:txBody>
      </p:sp>
      <p:sp>
        <p:nvSpPr>
          <p:cNvPr id="28" name="TextBox 27"/>
          <p:cNvSpPr txBox="1"/>
          <p:nvPr/>
        </p:nvSpPr>
        <p:spPr>
          <a:xfrm>
            <a:off x="1553120" y="2076231"/>
            <a:ext cx="33374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39066" y="2076230"/>
            <a:ext cx="33374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28821" y="2076229"/>
            <a:ext cx="33374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71633" y="2076228"/>
            <a:ext cx="33374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39783" y="3788464"/>
            <a:ext cx="33374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82594" y="3788464"/>
            <a:ext cx="33374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33829" y="3788465"/>
            <a:ext cx="33374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6641" y="3788464"/>
            <a:ext cx="33374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1925517" y="1158128"/>
            <a:ext cx="290308" cy="216024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2701878" y="1164416"/>
            <a:ext cx="290308" cy="216024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616986" cy="822722"/>
          </a:xfrm>
        </p:spPr>
        <p:txBody>
          <a:bodyPr/>
          <a:lstStyle/>
          <a:p>
            <a:r>
              <a:rPr lang="ru-RU" dirty="0" smtClean="0"/>
              <a:t>Масштабируемость </a:t>
            </a:r>
            <a:r>
              <a:rPr lang="fi-FI" dirty="0" smtClean="0"/>
              <a:t>– </a:t>
            </a:r>
            <a:r>
              <a:rPr lang="ru-RU" dirty="0" smtClean="0"/>
              <a:t>Параллельная работа</a:t>
            </a:r>
            <a:endParaRPr lang="fi-FI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271" y="1478845"/>
            <a:ext cx="592397" cy="148697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63300" y="2072911"/>
            <a:ext cx="33374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1709" y="1626281"/>
            <a:ext cx="86497" cy="31509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7570" y="1478845"/>
            <a:ext cx="592397" cy="148697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801599" y="2072911"/>
            <a:ext cx="33374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0008" y="1626281"/>
            <a:ext cx="86497" cy="31509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5869" y="1478845"/>
            <a:ext cx="592397" cy="148697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139898" y="2072911"/>
            <a:ext cx="33374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307" y="1626281"/>
            <a:ext cx="86497" cy="31509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7403" y="1478845"/>
            <a:ext cx="592397" cy="148697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481432" y="2072911"/>
            <a:ext cx="33374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9841" y="1626281"/>
            <a:ext cx="86497" cy="3150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600" y="1478845"/>
            <a:ext cx="592397" cy="148697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378629" y="2072911"/>
            <a:ext cx="33374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2899" y="1478845"/>
            <a:ext cx="592397" cy="1486973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16928" y="2072911"/>
            <a:ext cx="33374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1198" y="1478845"/>
            <a:ext cx="592397" cy="148697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7055227" y="2072911"/>
            <a:ext cx="33374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3636" y="1626281"/>
            <a:ext cx="86497" cy="31509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732" y="1478845"/>
            <a:ext cx="592397" cy="1486973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396761" y="2072911"/>
            <a:ext cx="33374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5170" y="1626281"/>
            <a:ext cx="86497" cy="31509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4114800" y="1158128"/>
            <a:ext cx="0" cy="3538829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Right Arrow 64"/>
          <p:cNvSpPr/>
          <p:nvPr/>
        </p:nvSpPr>
        <p:spPr bwMode="auto">
          <a:xfrm>
            <a:off x="6019800" y="1162072"/>
            <a:ext cx="290308" cy="216024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91668" y="1067624"/>
            <a:ext cx="497252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b="1" dirty="0" smtClean="0"/>
              <a:t>Год </a:t>
            </a:r>
            <a:r>
              <a:rPr lang="fi-FI" sz="825" b="1" dirty="0" smtClean="0"/>
              <a:t>1</a:t>
            </a:r>
            <a:endParaRPr lang="fi-FI" sz="825" b="1" dirty="0"/>
          </a:p>
          <a:p>
            <a:r>
              <a:rPr lang="fi-FI" sz="825" dirty="0" smtClean="0"/>
              <a:t>80 </a:t>
            </a:r>
            <a:r>
              <a:rPr lang="ru-RU" sz="825" dirty="0" smtClean="0"/>
              <a:t>кВт</a:t>
            </a:r>
            <a:endParaRPr lang="en-US" sz="825" dirty="0"/>
          </a:p>
        </p:txBody>
      </p:sp>
      <p:sp>
        <p:nvSpPr>
          <p:cNvPr id="67" name="TextBox 66"/>
          <p:cNvSpPr txBox="1"/>
          <p:nvPr/>
        </p:nvSpPr>
        <p:spPr>
          <a:xfrm>
            <a:off x="6751632" y="1067624"/>
            <a:ext cx="556563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b="1" dirty="0" smtClean="0"/>
              <a:t>Год </a:t>
            </a:r>
            <a:r>
              <a:rPr lang="fi-FI" sz="825" b="1" dirty="0" smtClean="0"/>
              <a:t>2</a:t>
            </a:r>
            <a:endParaRPr lang="fi-FI" sz="825" b="1" dirty="0"/>
          </a:p>
          <a:p>
            <a:r>
              <a:rPr lang="fi-FI" sz="825" dirty="0" smtClean="0"/>
              <a:t>120 </a:t>
            </a:r>
            <a:r>
              <a:rPr lang="ru-RU" sz="825" dirty="0" smtClean="0"/>
              <a:t>кВт</a:t>
            </a:r>
            <a:endParaRPr lang="en-US" sz="825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071" y="3364443"/>
            <a:ext cx="592397" cy="1486973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5530100" y="3958509"/>
            <a:ext cx="33374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4370" y="3364443"/>
            <a:ext cx="592397" cy="148697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5868399" y="3958509"/>
            <a:ext cx="33374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2669" y="3364443"/>
            <a:ext cx="592397" cy="1486973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206698" y="3958509"/>
            <a:ext cx="33374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4203" y="3364443"/>
            <a:ext cx="592397" cy="1486973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6548232" y="3958509"/>
            <a:ext cx="33374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03103" y="2953222"/>
            <a:ext cx="556563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b="1" dirty="0" smtClean="0"/>
              <a:t>Год </a:t>
            </a:r>
            <a:r>
              <a:rPr lang="fi-FI" sz="825" b="1" dirty="0" smtClean="0"/>
              <a:t>3</a:t>
            </a:r>
            <a:endParaRPr lang="fi-FI" sz="825" b="1" dirty="0"/>
          </a:p>
          <a:p>
            <a:r>
              <a:rPr lang="fi-FI" sz="825" dirty="0" smtClean="0"/>
              <a:t>160 </a:t>
            </a:r>
            <a:r>
              <a:rPr lang="ru-RU" sz="825" dirty="0" smtClean="0"/>
              <a:t>кВт</a:t>
            </a:r>
            <a:endParaRPr lang="en-US" sz="825" dirty="0"/>
          </a:p>
        </p:txBody>
      </p:sp>
      <p:sp>
        <p:nvSpPr>
          <p:cNvPr id="79" name="Right Arrow 78"/>
          <p:cNvSpPr/>
          <p:nvPr/>
        </p:nvSpPr>
        <p:spPr bwMode="auto">
          <a:xfrm rot="5400000">
            <a:off x="6604834" y="2989892"/>
            <a:ext cx="290308" cy="216024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1600" y="1123200"/>
            <a:ext cx="763287" cy="76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66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0" y="0"/>
            <a:ext cx="8763000" cy="4324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377345"/>
            <a:ext cx="7772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Готовность к работе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ru-RU" sz="2000" i="1" dirty="0" smtClean="0">
                <a:solidFill>
                  <a:schemeClr val="bg1"/>
                </a:solidFill>
              </a:rPr>
              <a:t>Главная задача ИБП – постоянно обеспечивать доступное и качественное  электропитание – в независимости от условий внешней сети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ton_PPT_template_Impactful_Flag_Widescreen16x9_01012017">
  <a:themeElements>
    <a:clrScheme name="Eaton_Colors">
      <a:dk1>
        <a:srgbClr val="000000"/>
      </a:dk1>
      <a:lt1>
        <a:srgbClr val="FFFFFF"/>
      </a:lt1>
      <a:dk2>
        <a:srgbClr val="003865"/>
      </a:dk2>
      <a:lt2>
        <a:srgbClr val="71B2C9"/>
      </a:lt2>
      <a:accent1>
        <a:srgbClr val="005EB8"/>
      </a:accent1>
      <a:accent2>
        <a:srgbClr val="5B6770"/>
      </a:accent2>
      <a:accent3>
        <a:srgbClr val="4C8C2B"/>
      </a:accent3>
      <a:accent4>
        <a:srgbClr val="ED8B00"/>
      </a:accent4>
      <a:accent5>
        <a:srgbClr val="9D2235"/>
      </a:accent5>
      <a:accent6>
        <a:srgbClr val="00B2A9"/>
      </a:accent6>
      <a:hlink>
        <a:srgbClr val="F88B1C"/>
      </a:hlink>
      <a:folHlink>
        <a:srgbClr val="800080"/>
      </a:folHlink>
    </a:clrScheme>
    <a:fontScheme name="photo_template_june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aton_PPT_template_Impactful_Flag_Widescreen16x9_01012017">
  <a:themeElements>
    <a:clrScheme name="Eaton_Colors">
      <a:dk1>
        <a:srgbClr val="000000"/>
      </a:dk1>
      <a:lt1>
        <a:srgbClr val="FFFFFF"/>
      </a:lt1>
      <a:dk2>
        <a:srgbClr val="003865"/>
      </a:dk2>
      <a:lt2>
        <a:srgbClr val="71B2C9"/>
      </a:lt2>
      <a:accent1>
        <a:srgbClr val="005EB8"/>
      </a:accent1>
      <a:accent2>
        <a:srgbClr val="5B6770"/>
      </a:accent2>
      <a:accent3>
        <a:srgbClr val="4C8C2B"/>
      </a:accent3>
      <a:accent4>
        <a:srgbClr val="ED8B00"/>
      </a:accent4>
      <a:accent5>
        <a:srgbClr val="9D2235"/>
      </a:accent5>
      <a:accent6>
        <a:srgbClr val="00B2A9"/>
      </a:accent6>
      <a:hlink>
        <a:srgbClr val="F88B1C"/>
      </a:hlink>
      <a:folHlink>
        <a:srgbClr val="800080"/>
      </a:folHlink>
    </a:clrScheme>
    <a:fontScheme name="photo_template_june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aton_PPT_template_Impactful_Flag_Widescreen16x9_01012017">
  <a:themeElements>
    <a:clrScheme name="Eaton_Colors">
      <a:dk1>
        <a:srgbClr val="000000"/>
      </a:dk1>
      <a:lt1>
        <a:srgbClr val="FFFFFF"/>
      </a:lt1>
      <a:dk2>
        <a:srgbClr val="003865"/>
      </a:dk2>
      <a:lt2>
        <a:srgbClr val="71B2C9"/>
      </a:lt2>
      <a:accent1>
        <a:srgbClr val="005EB8"/>
      </a:accent1>
      <a:accent2>
        <a:srgbClr val="5B6770"/>
      </a:accent2>
      <a:accent3>
        <a:srgbClr val="4C8C2B"/>
      </a:accent3>
      <a:accent4>
        <a:srgbClr val="ED8B00"/>
      </a:accent4>
      <a:accent5>
        <a:srgbClr val="9D2235"/>
      </a:accent5>
      <a:accent6>
        <a:srgbClr val="00B2A9"/>
      </a:accent6>
      <a:hlink>
        <a:srgbClr val="F88B1C"/>
      </a:hlink>
      <a:folHlink>
        <a:srgbClr val="800080"/>
      </a:folHlink>
    </a:clrScheme>
    <a:fontScheme name="photo_template_june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UPS template">
  <a:themeElements>
    <a:clrScheme name="Eaton Palette 2012">
      <a:dk1>
        <a:srgbClr val="000000"/>
      </a:dk1>
      <a:lt1>
        <a:srgbClr val="FFFFFF"/>
      </a:lt1>
      <a:dk2>
        <a:srgbClr val="0067CD"/>
      </a:dk2>
      <a:lt2>
        <a:srgbClr val="FFFFFF"/>
      </a:lt2>
      <a:accent1>
        <a:srgbClr val="0067C6"/>
      </a:accent1>
      <a:accent2>
        <a:srgbClr val="009900"/>
      </a:accent2>
      <a:accent3>
        <a:srgbClr val="FF0000"/>
      </a:accent3>
      <a:accent4>
        <a:srgbClr val="F88B1C"/>
      </a:accent4>
      <a:accent5>
        <a:srgbClr val="800080"/>
      </a:accent5>
      <a:accent6>
        <a:srgbClr val="FFFF00"/>
      </a:accent6>
      <a:hlink>
        <a:srgbClr val="F88B1C"/>
      </a:hlink>
      <a:folHlink>
        <a:srgbClr val="800080"/>
      </a:folHlink>
    </a:clrScheme>
    <a:fontScheme name="photo_template_june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alpha val="25000"/>
          </a:schemeClr>
        </a:solidFill>
        <a:ln w="12700" cap="flat" cmpd="sng" algn="ctr">
          <a:solidFill>
            <a:schemeClr val="accent1">
              <a:alpha val="25000"/>
            </a:schemeClr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Eaton_PPT_template_Impactful_Flag_Widescreen16x9_01012017</Template>
  <TotalTime>1835</TotalTime>
  <Words>689</Words>
  <Application>Microsoft Office PowerPoint</Application>
  <PresentationFormat>On-screen Show (16:9)</PresentationFormat>
  <Paragraphs>253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Eaton_PPT_template_Impactful_Flag_Widescreen16x9_01012017</vt:lpstr>
      <vt:lpstr>1_Eaton_PPT_template_Impactful_Flag_Widescreen16x9_01012017</vt:lpstr>
      <vt:lpstr>2_Eaton_PPT_template_Impactful_Flag_Widescreen16x9_01012017</vt:lpstr>
      <vt:lpstr>UPS template</vt:lpstr>
      <vt:lpstr>PowerPoint Presentation</vt:lpstr>
      <vt:lpstr>Применение и характеристики</vt:lpstr>
      <vt:lpstr>ИБП Eaton 91PS и 93PS</vt:lpstr>
      <vt:lpstr>PowerPoint Presentation</vt:lpstr>
      <vt:lpstr>Экономия</vt:lpstr>
      <vt:lpstr>Режимы повышения энергоэффективности - VMMS</vt:lpstr>
      <vt:lpstr>Режимы повышения энергоэффективности ESS</vt:lpstr>
      <vt:lpstr>Масштабируемость – Параллельная работа</vt:lpstr>
      <vt:lpstr>PowerPoint Presentation</vt:lpstr>
      <vt:lpstr>Горячая замена силовых модулей</vt:lpstr>
      <vt:lpstr>Высокая отказоустойчивость</vt:lpstr>
      <vt:lpstr>Безопасность электроустановки</vt:lpstr>
      <vt:lpstr>Дополнительные опции</vt:lpstr>
      <vt:lpstr>Eaton 91PS и 93PS </vt:lpstr>
      <vt:lpstr>Eaton 91PS и 93PS </vt:lpstr>
      <vt:lpstr>Eaton 91PS и 93PS для любых задач</vt:lpstr>
      <vt:lpstr>PowerPoint Presentation</vt:lpstr>
    </vt:vector>
  </TitlesOfParts>
  <Company>Eaton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(Arial font, 28 points)</dc:title>
  <dc:creator/>
  <cp:lastModifiedBy>Bespalov, Alexander</cp:lastModifiedBy>
  <cp:revision>126</cp:revision>
  <dcterms:created xsi:type="dcterms:W3CDTF">2017-01-12T15:42:52Z</dcterms:created>
  <dcterms:modified xsi:type="dcterms:W3CDTF">2019-01-18T09:45:56Z</dcterms:modified>
</cp:coreProperties>
</file>